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 Id="rId5" Type="http://schemas.openxmlformats.org/officeDocument/2006/relationships/image" Target="../media/image6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9.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9.pn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6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8.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 Id="rId3"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 Id="rId3" Type="http://schemas.openxmlformats.org/officeDocument/2006/relationships/image" Target="../media/image1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 Id="rId3" Type="http://schemas.openxmlformats.org/officeDocument/2006/relationships/image" Target="../media/image1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github.com/braddelong/public-files/blob/master/econ-115-lecture-8.pptx" TargetMode="External"/><Relationship Id="rId5" Type="http://schemas.openxmlformats.org/officeDocument/2006/relationships/hyperlink" Target="https://bcourses.berkeley.edu/courses/1487684/assignments/8052000" TargetMode="External"/><Relationship Id="rId6" Type="http://schemas.openxmlformats.org/officeDocument/2006/relationships/hyperlink" Target="https://bcourses.berkeley.edu/courses/1487684"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4.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g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To Your iClickers"/>
          <p:cNvSpPr txBox="1"/>
          <p:nvPr>
            <p:ph type="title"/>
          </p:nvPr>
        </p:nvSpPr>
        <p:spPr>
          <a:xfrm>
            <a:off x="371390" y="-1"/>
            <a:ext cx="8341552" cy="1071564"/>
          </a:xfrm>
          <a:prstGeom prst="rect">
            <a:avLst/>
          </a:prstGeom>
        </p:spPr>
        <p:txBody>
          <a:bodyPr/>
          <a:lstStyle/>
          <a:p>
            <a:pPr/>
            <a:r>
              <a:t>To Your iClickers</a:t>
            </a:r>
          </a:p>
        </p:txBody>
      </p:sp>
      <p:sp>
        <p:nvSpPr>
          <p:cNvPr id="111" name="The Great Depression started when…"/>
          <p:cNvSpPr txBox="1"/>
          <p:nvPr>
            <p:ph type="body" idx="1"/>
          </p:nvPr>
        </p:nvSpPr>
        <p:spPr>
          <a:xfrm>
            <a:off x="371390" y="1071562"/>
            <a:ext cx="8427769" cy="5311433"/>
          </a:xfrm>
          <a:prstGeom prst="rect">
            <a:avLst/>
          </a:prstGeom>
        </p:spPr>
        <p:txBody>
          <a:bodyPr anchor="t"/>
          <a:lstStyle/>
          <a:p>
            <a:pPr marL="0" indent="0" defTabSz="377904">
              <a:spcBef>
                <a:spcPts val="700"/>
              </a:spcBef>
              <a:buSzTx/>
              <a:buNone/>
              <a:defRPr b="1" sz="2208">
                <a:latin typeface="+mn-lt"/>
                <a:ea typeface="+mn-ea"/>
                <a:cs typeface="+mn-cs"/>
                <a:sym typeface="Helvetica"/>
              </a:defRPr>
            </a:pPr>
            <a:r>
              <a:t>The Great Depression started when</a:t>
            </a:r>
          </a:p>
          <a:p>
            <a:pPr marL="0" indent="0" defTabSz="377904">
              <a:spcBef>
                <a:spcPts val="700"/>
              </a:spcBef>
              <a:buSzTx/>
              <a:buNone/>
              <a:defRPr b="1" sz="2208">
                <a:latin typeface="+mn-lt"/>
                <a:ea typeface="+mn-ea"/>
                <a:cs typeface="+mn-cs"/>
                <a:sym typeface="Helvetica"/>
              </a:defRPr>
            </a:pPr>
          </a:p>
          <a:p>
            <a:pPr marL="368968" indent="-368968" defTabSz="377904">
              <a:spcBef>
                <a:spcPts val="700"/>
              </a:spcBef>
              <a:buSzPct val="100000"/>
              <a:buAutoNum type="alphaUcPeriod" startAt="1"/>
              <a:defRPr sz="2208"/>
            </a:pPr>
            <a:r>
              <a:t>Germany refused to make reparations payments in 1924, which led to a French occupation of Germany’s Rhineland provinces, which caused a European recession, which then snowballed</a:t>
            </a:r>
          </a:p>
          <a:p>
            <a:pPr marL="368968" indent="-368968" defTabSz="377904">
              <a:spcBef>
                <a:spcPts val="700"/>
              </a:spcBef>
              <a:buSzPct val="100000"/>
              <a:buAutoNum type="alphaUcPeriod" startAt="1"/>
              <a:defRPr sz="2208"/>
            </a:pPr>
            <a:r>
              <a:t>Britain returned to the gold standard in 1925, and then raised interest rates to support its high gold parity, which caused a recession in Britain, which then snowballed.</a:t>
            </a:r>
          </a:p>
          <a:p>
            <a:pPr marL="368968" indent="-368968" defTabSz="377904">
              <a:spcBef>
                <a:spcPts val="700"/>
              </a:spcBef>
              <a:buSzPct val="100000"/>
              <a:buAutoNum type="alphaUcPeriod" startAt="1"/>
              <a:defRPr sz="2208"/>
            </a:pPr>
            <a:r>
              <a:t>A stock market crash in the U.S. in the fall of 1929 caused a big recession in the U.S., which then snowballed</a:t>
            </a:r>
          </a:p>
          <a:p>
            <a:pPr marL="368968" indent="-368968" defTabSz="377904">
              <a:spcBef>
                <a:spcPts val="700"/>
              </a:spcBef>
              <a:buSzPct val="100000"/>
              <a:buAutoNum type="alphaUcPeriod" startAt="1"/>
              <a:defRPr sz="2208"/>
            </a:pPr>
            <a:r>
              <a:t>Expectations of a Democratic victory in the 1932 presidential election led to a collapse of investment in 1931 which caused a recession in the U.S., which then snowballed</a:t>
            </a:r>
          </a:p>
          <a:p>
            <a:pPr marL="368968" indent="-368968" defTabSz="377904">
              <a:spcBef>
                <a:spcPts val="700"/>
              </a:spcBef>
              <a:buSzPct val="100000"/>
              <a:buAutoNum type="alphaUcPeriod" startAt="1"/>
              <a:defRPr sz="2208"/>
            </a:pPr>
            <a:r>
              <a:t>None of the above.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48"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51"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54"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55"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58"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61"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62"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65"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66"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Review: 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246459">
              <a:defRPr sz="3360"/>
            </a:pPr>
            <a:r>
              <a:t>Review: The U.S.: The Roaring Twenties</a:t>
            </a:r>
          </a:p>
        </p:txBody>
      </p:sp>
      <p:sp>
        <p:nvSpPr>
          <p:cNvPr id="469"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470"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473"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474"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Review: To Your iClickers"/>
          <p:cNvSpPr txBox="1"/>
          <p:nvPr>
            <p:ph type="title"/>
          </p:nvPr>
        </p:nvSpPr>
        <p:spPr>
          <a:xfrm>
            <a:off x="371390" y="-1"/>
            <a:ext cx="8341552" cy="1071564"/>
          </a:xfrm>
          <a:prstGeom prst="rect">
            <a:avLst/>
          </a:prstGeom>
        </p:spPr>
        <p:txBody>
          <a:bodyPr/>
          <a:lstStyle/>
          <a:p>
            <a:pPr/>
            <a:r>
              <a:t>Review: To Your iClickers</a:t>
            </a:r>
          </a:p>
        </p:txBody>
      </p:sp>
      <p:sp>
        <p:nvSpPr>
          <p:cNvPr id="477" name="John Maynard Keynes thought that the prosperity of the pre-WWI years was:…"/>
          <p:cNvSpPr txBox="1"/>
          <p:nvPr>
            <p:ph type="body" idx="1"/>
          </p:nvPr>
        </p:nvSpPr>
        <p:spPr>
          <a:xfrm>
            <a:off x="371390" y="1071562"/>
            <a:ext cx="5534324" cy="5311433"/>
          </a:xfrm>
          <a:prstGeom prst="rect">
            <a:avLst/>
          </a:prstGeom>
        </p:spPr>
        <p:txBody>
          <a:bodyPr anchor="t"/>
          <a:lstStyle/>
          <a:p>
            <a:pPr marL="0" indent="0" defTabSz="299858">
              <a:spcBef>
                <a:spcPts val="600"/>
              </a:spcBef>
              <a:buSzTx/>
              <a:buNone/>
              <a:defRPr sz="1752"/>
            </a:pPr>
            <a:r>
              <a:t>John Maynard Keynes thought that the prosperity of the pre-WWI years was:</a:t>
            </a:r>
          </a:p>
          <a:p>
            <a:pPr marL="0" indent="0" defTabSz="299858">
              <a:spcBef>
                <a:spcPts val="600"/>
              </a:spcBef>
              <a:buSzTx/>
              <a:buNone/>
              <a:defRPr sz="1752"/>
            </a:pPr>
          </a:p>
          <a:p>
            <a:pPr marL="292768" indent="-292768" defTabSz="299858">
              <a:spcBef>
                <a:spcPts val="600"/>
              </a:spcBef>
              <a:buSzPct val="100000"/>
              <a:buAutoNum type="alphaUcPeriod" startAt="1"/>
              <a:defRPr sz="1752"/>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52"/>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52"/>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52"/>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52"/>
            </a:pPr>
            <a:r>
              <a:t>None of the above</a:t>
            </a:r>
          </a:p>
        </p:txBody>
      </p:sp>
      <p:pic>
        <p:nvPicPr>
          <p:cNvPr id="478" name="images.jpeg" descr="images.jpeg"/>
          <p:cNvPicPr>
            <a:picLocks noChangeAspect="1"/>
          </p:cNvPicPr>
          <p:nvPr/>
        </p:nvPicPr>
        <p:blipFill>
          <a:blip r:embed="rId2">
            <a:extLst/>
          </a:blip>
          <a:stretch>
            <a:fillRect/>
          </a:stretch>
        </p:blipFill>
        <p:spPr>
          <a:xfrm>
            <a:off x="5766067" y="1071562"/>
            <a:ext cx="2946876" cy="5311433"/>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481"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482"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Really-Existing Socialism"/>
          <p:cNvSpPr txBox="1"/>
          <p:nvPr>
            <p:ph type="title" idx="4294967295"/>
          </p:nvPr>
        </p:nvSpPr>
        <p:spPr>
          <a:xfrm>
            <a:off x="457199" y="-1"/>
            <a:ext cx="8228391" cy="1023141"/>
          </a:xfrm>
          <a:prstGeom prst="rect">
            <a:avLst/>
          </a:prstGeom>
        </p:spPr>
        <p:txBody>
          <a:bodyPr lIns="50800" tIns="50800" rIns="50800" bIns="50800"/>
          <a:lstStyle>
            <a:lvl1pPr defTabSz="398442">
              <a:defRPr sz="5238"/>
            </a:lvl1pPr>
          </a:lstStyle>
          <a:p>
            <a:pPr/>
            <a:r>
              <a:t>Really-Existing Socialism</a:t>
            </a:r>
          </a:p>
        </p:txBody>
      </p:sp>
      <p:sp>
        <p:nvSpPr>
          <p:cNvPr id="114" name="An ultimately unsuccessful challenger:…"/>
          <p:cNvSpPr txBox="1"/>
          <p:nvPr>
            <p:ph type="body" sz="half" idx="4294967295"/>
          </p:nvPr>
        </p:nvSpPr>
        <p:spPr>
          <a:xfrm>
            <a:off x="457199" y="1023139"/>
            <a:ext cx="4493804" cy="5497320"/>
          </a:xfrm>
          <a:prstGeom prst="rect">
            <a:avLst/>
          </a:prstGeom>
        </p:spPr>
        <p:txBody>
          <a:bodyPr lIns="50800" tIns="50800" rIns="50800" bIns="50800" anchor="t"/>
          <a:lstStyle/>
          <a:p>
            <a:pPr marL="0" indent="0" defTabSz="369600">
              <a:spcBef>
                <a:spcPts val="1500"/>
              </a:spcBef>
              <a:buSzTx/>
              <a:buFont typeface="Arial"/>
              <a:buNone/>
              <a:defRPr b="1" sz="2580">
                <a:uFill>
                  <a:solidFill>
                    <a:srgbClr val="000000"/>
                  </a:solidFill>
                </a:uFill>
                <a:latin typeface="+mn-lt"/>
                <a:ea typeface="+mn-ea"/>
                <a:cs typeface="+mn-cs"/>
                <a:sym typeface="Helvetica"/>
              </a:defRPr>
            </a:pPr>
            <a:r>
              <a:t>An ultimately unsuccessful challenger:</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Ernest Gellner: </a:t>
            </a:r>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t>“Just as extreme Shi’ite Muslims hold that Archangel Gabriel made a mistake, delivering the Message to Muhammed when it was intended for Ali…</a:t>
            </a:r>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t>“so Marxists… think… [the] message was intended for </a:t>
            </a:r>
            <a:r>
              <a:rPr i="1"/>
              <a:t>classes,</a:t>
            </a:r>
            <a:r>
              <a:t> but was delivered to </a:t>
            </a:r>
            <a:r>
              <a:rPr i="1"/>
              <a:t>nations. </a:t>
            </a:r>
            <a:endParaRPr i="1"/>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rPr i="1"/>
              <a:t>“</a:t>
            </a:r>
            <a:r>
              <a:t>It is now necessary for revolutionary activists to persuade the wrongful recipient to hand over the message and the zeal…”</a:t>
            </a:r>
          </a:p>
        </p:txBody>
      </p:sp>
      <p:pic>
        <p:nvPicPr>
          <p:cNvPr id="115" name="Cursor_and_Quarto_Stato_-_Giuseppe_Pellizza_da_Volpedo_-_Wikipedia.png" descr="Cursor_and_Quarto_Stato_-_Giuseppe_Pellizza_da_Volpedo_-_Wikipedia.png"/>
          <p:cNvPicPr>
            <a:picLocks noChangeAspect="1"/>
          </p:cNvPicPr>
          <p:nvPr/>
        </p:nvPicPr>
        <p:blipFill>
          <a:blip r:embed="rId2">
            <a:extLst/>
          </a:blip>
          <a:stretch>
            <a:fillRect/>
          </a:stretch>
        </p:blipFill>
        <p:spPr>
          <a:xfrm>
            <a:off x="4951002" y="1023139"/>
            <a:ext cx="3734588" cy="3549353"/>
          </a:xfrm>
          <a:prstGeom prst="rect">
            <a:avLst/>
          </a:prstGeom>
          <a:ln w="12700">
            <a:miter lim="400000"/>
          </a:ln>
        </p:spPr>
      </p:pic>
      <p:pic>
        <p:nvPicPr>
          <p:cNvPr id="116" name="Franklin_Delano_Roosevelt_-_Google_Search.png" descr="Franklin_Delano_Roosevelt_-_Google_Search.png"/>
          <p:cNvPicPr>
            <a:picLocks noChangeAspect="1"/>
          </p:cNvPicPr>
          <p:nvPr/>
        </p:nvPicPr>
        <p:blipFill>
          <a:blip r:embed="rId3">
            <a:extLst/>
          </a:blip>
          <a:stretch>
            <a:fillRect/>
          </a:stretch>
        </p:blipFill>
        <p:spPr>
          <a:xfrm>
            <a:off x="4951002" y="4484713"/>
            <a:ext cx="3734588" cy="2035746"/>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485"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What Had Ended Previous Downturns?"/>
          <p:cNvSpPr txBox="1"/>
          <p:nvPr>
            <p:ph type="title" idx="4294967295"/>
          </p:nvPr>
        </p:nvSpPr>
        <p:spPr>
          <a:xfrm>
            <a:off x="457199" y="-1"/>
            <a:ext cx="8228391" cy="1023141"/>
          </a:xfrm>
          <a:prstGeom prst="rect">
            <a:avLst/>
          </a:prstGeom>
        </p:spPr>
        <p:txBody>
          <a:bodyPr lIns="50800" tIns="50800" rIns="50800" bIns="50800"/>
          <a:lstStyle>
            <a:lvl1pPr defTabSz="250567">
              <a:defRPr sz="3416">
                <a:solidFill>
                  <a:srgbClr val="000080"/>
                </a:solidFill>
              </a:defRPr>
            </a:lvl1pPr>
          </a:lstStyle>
          <a:p>
            <a:pPr/>
            <a:r>
              <a:t>What Had Ended Previous Downturns?</a:t>
            </a:r>
          </a:p>
        </p:txBody>
      </p:sp>
      <p:sp>
        <p:nvSpPr>
          <p:cNvPr id="488"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1884—RR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1893—confidence that gold standard will be kept</a:t>
            </a:r>
          </a:p>
          <a:p>
            <a:pPr lvl="1" marL="685682" indent="-307857" defTabSz="777240">
              <a:spcBef>
                <a:spcPts val="700"/>
              </a:spcBef>
              <a:defRPr sz="2040">
                <a:uFill>
                  <a:solidFill>
                    <a:srgbClr val="000000"/>
                  </a:solidFill>
                </a:uFill>
                <a:latin typeface="Calibri"/>
                <a:ea typeface="Calibri"/>
                <a:cs typeface="Calibri"/>
                <a:sym typeface="Calibri"/>
              </a:defRPr>
            </a:pPr>
            <a:r>
              <a:t>1904—Theodore Roosevelt</a:t>
            </a:r>
          </a:p>
          <a:p>
            <a:pPr lvl="1" marL="685682" indent="-307857" defTabSz="777240">
              <a:spcBef>
                <a:spcPts val="700"/>
              </a:spcBef>
              <a:defRPr sz="2040">
                <a:uFill>
                  <a:solidFill>
                    <a:srgbClr val="000000"/>
                  </a:solidFill>
                </a:uFill>
                <a:latin typeface="Calibri"/>
                <a:ea typeface="Calibri"/>
                <a:cs typeface="Calibri"/>
                <a:sym typeface="Calibri"/>
              </a:defRPr>
            </a:pPr>
            <a:r>
              <a:t>1907—J.P. Morgan constitutes himself a pick-up central bank</a:t>
            </a:r>
          </a:p>
          <a:p>
            <a:pPr lvl="1" marL="685682" indent="-307857" defTabSz="777240">
              <a:spcBef>
                <a:spcPts val="700"/>
              </a:spcBef>
              <a:defRPr sz="2040">
                <a:uFill>
                  <a:solidFill>
                    <a:srgbClr val="000000"/>
                  </a:solidFill>
                </a:uFill>
                <a:latin typeface="Calibri"/>
                <a:ea typeface="Calibri"/>
                <a:cs typeface="Calibri"/>
                <a:sym typeface="Calibri"/>
              </a:defRPr>
            </a:pPr>
            <a:r>
              <a:t>1914—profits from European war demand WWI</a:t>
            </a:r>
          </a:p>
          <a:p>
            <a:pPr lvl="1" marL="685682" indent="-307857" defTabSz="777240">
              <a:spcBef>
                <a:spcPts val="700"/>
              </a:spcBef>
              <a:defRPr sz="2040">
                <a:uFill>
                  <a:solidFill>
                    <a:srgbClr val="000000"/>
                  </a:solidFill>
                </a:uFill>
                <a:latin typeface="Calibri"/>
                <a:ea typeface="Calibri"/>
                <a:cs typeface="Calibri"/>
                <a:sym typeface="Calibri"/>
              </a:defRPr>
            </a:pPr>
            <a:r>
              <a:t>1920—Federal Reserve reverses course</a:t>
            </a:r>
          </a:p>
        </p:txBody>
      </p:sp>
      <p:pic>
        <p:nvPicPr>
          <p:cNvPr id="489"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492"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7" indent="-307857" defTabSz="777240">
              <a:spcBef>
                <a:spcPts val="700"/>
              </a:spcBef>
              <a:defRPr sz="2040">
                <a:uFill>
                  <a:solidFill>
                    <a:srgbClr val="000000"/>
                  </a:solidFill>
                </a:uFill>
                <a:latin typeface="Calibri"/>
                <a:ea typeface="Calibri"/>
                <a:cs typeface="Calibri"/>
                <a:sym typeface="Calibri"/>
              </a:defRPr>
            </a:pPr>
            <a:r>
              <a:t>There is nothing worse than attempting to credibly commit to an incredible policy</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7" indent="-307857" defTabSz="777240">
              <a:spcBef>
                <a:spcPts val="700"/>
              </a:spcBef>
              <a:defRPr sz="2040">
                <a:uFill>
                  <a:solidFill>
                    <a:srgbClr val="000000"/>
                  </a:solidFill>
                </a:uFill>
                <a:latin typeface="Calibri"/>
                <a:ea typeface="Calibri"/>
                <a:cs typeface="Calibri"/>
                <a:sym typeface="Calibri"/>
              </a:defRPr>
            </a:pPr>
            <a:r>
              <a:t>Big depressions happen when the popular demand for cash outstrips the government's supply</a:t>
            </a:r>
          </a:p>
          <a:p>
            <a:pPr marL="307857" indent="-307857" defTabSz="777240">
              <a:spcBef>
                <a:spcPts val="700"/>
              </a:spcBef>
              <a:defRPr sz="204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495"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496"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The Role of the Stock Market"/>
          <p:cNvSpPr txBox="1"/>
          <p:nvPr>
            <p:ph type="title" idx="4294967295"/>
          </p:nvPr>
        </p:nvSpPr>
        <p:spPr>
          <a:xfrm>
            <a:off x="457199" y="-1"/>
            <a:ext cx="8228391" cy="1023141"/>
          </a:xfrm>
          <a:prstGeom prst="rect">
            <a:avLst/>
          </a:prstGeom>
        </p:spPr>
        <p:txBody>
          <a:bodyPr lIns="50800" tIns="50800" rIns="50800" bIns="50800"/>
          <a:lstStyle>
            <a:lvl1pPr defTabSz="340935">
              <a:defRPr sz="4648">
                <a:solidFill>
                  <a:srgbClr val="000080"/>
                </a:solidFill>
              </a:defRPr>
            </a:lvl1pPr>
          </a:lstStyle>
          <a:p>
            <a:pPr/>
            <a:r>
              <a:t>The Role of the Stock Market</a:t>
            </a:r>
          </a:p>
        </p:txBody>
      </p:sp>
      <p:sp>
        <p:nvSpPr>
          <p:cNvPr id="499" name="Stock market doubles between the start of 1927 and late 1929…"/>
          <p:cNvSpPr txBox="1"/>
          <p:nvPr>
            <p:ph type="body" sz="half" idx="4294967295"/>
          </p:nvPr>
        </p:nvSpPr>
        <p:spPr>
          <a:xfrm>
            <a:off x="457199" y="1023139"/>
            <a:ext cx="3759562" cy="5244064"/>
          </a:xfrm>
          <a:prstGeom prst="rect">
            <a:avLst/>
          </a:prstGeom>
        </p:spPr>
        <p:txBody>
          <a:bodyPr lIns="50800" tIns="50800" rIns="50800" bIns="50800" anchor="t"/>
          <a:lstStyle/>
          <a:p>
            <a:pPr marL="300613" indent="-300613" defTabSz="758951">
              <a:spcBef>
                <a:spcPts val="700"/>
              </a:spcBef>
              <a:defRPr sz="1992">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92">
                <a:uFill>
                  <a:solidFill>
                    <a:srgbClr val="000000"/>
                  </a:solidFill>
                </a:uFill>
                <a:latin typeface="Calibri"/>
                <a:ea typeface="Calibri"/>
                <a:cs typeface="Calibri"/>
                <a:sym typeface="Calibri"/>
              </a:defRPr>
            </a:pPr>
            <a:r>
              <a:t>Positive-feedback margin trading</a:t>
            </a:r>
          </a:p>
          <a:p>
            <a:pPr lvl="1" marL="669548" indent="-300613" defTabSz="758951">
              <a:spcBef>
                <a:spcPts val="700"/>
              </a:spcBef>
              <a:defRPr sz="1992">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92">
                <a:uFill>
                  <a:solidFill>
                    <a:srgbClr val="000000"/>
                  </a:solidFill>
                </a:uFill>
                <a:latin typeface="Calibri"/>
                <a:ea typeface="Calibri"/>
                <a:cs typeface="Calibri"/>
                <a:sym typeface="Calibri"/>
              </a:defRPr>
            </a:pPr>
            <a:r>
              <a:t>Castles in the air</a:t>
            </a:r>
          </a:p>
          <a:p>
            <a:pPr lvl="1" marL="669548" indent="-300613" defTabSz="758951">
              <a:spcBef>
                <a:spcPts val="700"/>
              </a:spcBef>
              <a:defRPr sz="1992">
                <a:uFill>
                  <a:solidFill>
                    <a:srgbClr val="000000"/>
                  </a:solidFill>
                </a:uFill>
                <a:latin typeface="Calibri"/>
                <a:ea typeface="Calibri"/>
                <a:cs typeface="Calibri"/>
                <a:sym typeface="Calibri"/>
              </a:defRPr>
            </a:pPr>
            <a:r>
              <a:t>Prohibition?</a:t>
            </a:r>
          </a:p>
          <a:p>
            <a:pPr lvl="1" marL="669548" indent="-300613" defTabSz="758951">
              <a:spcBef>
                <a:spcPts val="700"/>
              </a:spcBef>
              <a:defRPr sz="1992">
                <a:uFill>
                  <a:solidFill>
                    <a:srgbClr val="000000"/>
                  </a:solidFill>
                </a:uFill>
                <a:latin typeface="Calibri"/>
                <a:ea typeface="Calibri"/>
                <a:cs typeface="Calibri"/>
                <a:sym typeface="Calibri"/>
              </a:defRPr>
            </a:pPr>
            <a:r>
              <a:t>Monetary policy?</a:t>
            </a:r>
          </a:p>
          <a:p>
            <a:pPr lvl="1" marL="669548" indent="-300613" defTabSz="758951">
              <a:spcBef>
                <a:spcPts val="700"/>
              </a:spcBef>
              <a:defRPr sz="1992">
                <a:uFill>
                  <a:solidFill>
                    <a:srgbClr val="000000"/>
                  </a:solidFill>
                </a:uFill>
                <a:latin typeface="Calibri"/>
                <a:ea typeface="Calibri"/>
                <a:cs typeface="Calibri"/>
                <a:sym typeface="Calibri"/>
              </a:defRPr>
            </a:pPr>
            <a:r>
              <a:t>Mass production?</a:t>
            </a:r>
          </a:p>
          <a:p>
            <a:pPr marL="300613" indent="-300613" defTabSz="758951">
              <a:spcBef>
                <a:spcPts val="700"/>
              </a:spcBef>
              <a:defRPr sz="1992">
                <a:uFill>
                  <a:solidFill>
                    <a:srgbClr val="000000"/>
                  </a:solidFill>
                </a:uFill>
                <a:latin typeface="Calibri"/>
                <a:ea typeface="Calibri"/>
                <a:cs typeface="Calibri"/>
                <a:sym typeface="Calibri"/>
              </a:defRPr>
            </a:pPr>
            <a:r>
              <a:t>The expectations shock produced </a:t>
            </a:r>
          </a:p>
        </p:txBody>
      </p:sp>
      <p:pic>
        <p:nvPicPr>
          <p:cNvPr id="500" name="Dow_Jones_Industrial_Average___Value_Investing_Basics.png" descr="Dow_Jones_Industrial_Average___Value_Investing_Basics.png"/>
          <p:cNvPicPr>
            <a:picLocks noChangeAspect="0"/>
          </p:cNvPicPr>
          <p:nvPr/>
        </p:nvPicPr>
        <p:blipFill>
          <a:blip r:embed="rId2">
            <a:extLst/>
          </a:blip>
          <a:stretch>
            <a:fillRect/>
          </a:stretch>
        </p:blipFill>
        <p:spPr>
          <a:xfrm>
            <a:off x="4216760" y="1023139"/>
            <a:ext cx="4468830" cy="5244064"/>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Why Was the Great Depression so Great?"/>
          <p:cNvSpPr txBox="1"/>
          <p:nvPr>
            <p:ph type="title" idx="4294967295"/>
          </p:nvPr>
        </p:nvSpPr>
        <p:spPr>
          <a:xfrm>
            <a:off x="457199" y="-1"/>
            <a:ext cx="8228391" cy="1023141"/>
          </a:xfrm>
          <a:prstGeom prst="rect">
            <a:avLst/>
          </a:prstGeom>
        </p:spPr>
        <p:txBody>
          <a:bodyPr lIns="50800" tIns="50800" rIns="50800" bIns="50800"/>
          <a:lstStyle>
            <a:lvl1pPr defTabSz="234136">
              <a:defRPr sz="3192">
                <a:solidFill>
                  <a:srgbClr val="000080"/>
                </a:solidFill>
              </a:defRPr>
            </a:lvl1pPr>
          </a:lstStyle>
          <a:p>
            <a:pPr/>
            <a:r>
              <a:t>Why Was the Great Depression so Great?</a:t>
            </a:r>
          </a:p>
        </p:txBody>
      </p:sp>
      <p:sp>
        <p:nvSpPr>
          <p:cNvPr id="503"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The Role of the Banking System"/>
          <p:cNvSpPr txBox="1"/>
          <p:nvPr>
            <p:ph type="title" idx="4294967295"/>
          </p:nvPr>
        </p:nvSpPr>
        <p:spPr>
          <a:xfrm>
            <a:off x="457199" y="-1"/>
            <a:ext cx="8228391" cy="1023141"/>
          </a:xfrm>
          <a:prstGeom prst="rect">
            <a:avLst/>
          </a:prstGeom>
        </p:spPr>
        <p:txBody>
          <a:bodyPr lIns="50800" tIns="50800" rIns="50800" bIns="50800"/>
          <a:lstStyle>
            <a:lvl1pPr defTabSz="303966">
              <a:defRPr sz="4144">
                <a:solidFill>
                  <a:srgbClr val="000080"/>
                </a:solidFill>
              </a:defRPr>
            </a:lvl1pPr>
          </a:lstStyle>
          <a:p>
            <a:pPr/>
            <a:r>
              <a:t>The Role of the Banking System</a:t>
            </a:r>
          </a:p>
        </p:txBody>
      </p:sp>
      <p:sp>
        <p:nvSpPr>
          <p:cNvPr id="506" name="In the United States in the 1920s, about 600 banks failed a year—largely small rural banks…"/>
          <p:cNvSpPr txBox="1"/>
          <p:nvPr>
            <p:ph type="body" sz="half" idx="4294967295"/>
          </p:nvPr>
        </p:nvSpPr>
        <p:spPr>
          <a:xfrm>
            <a:off x="457199" y="1023139"/>
            <a:ext cx="3812614"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In the United States in the 1920s, about 600 banks failed a year—largely small rural banks</a:t>
            </a:r>
          </a:p>
          <a:p>
            <a:pPr marL="275260" indent="-275260" defTabSz="694944">
              <a:spcBef>
                <a:spcPts val="600"/>
              </a:spcBef>
              <a:defRPr sz="1824">
                <a:uFill>
                  <a:solidFill>
                    <a:srgbClr val="000000"/>
                  </a:solidFill>
                </a:uFill>
                <a:latin typeface="Calibri"/>
                <a:ea typeface="Calibri"/>
                <a:cs typeface="Calibri"/>
                <a:sym typeface="Calibri"/>
              </a:defRPr>
            </a:pPr>
            <a:r>
              <a:t>But banks set out to make riskier and riskier loans</a:t>
            </a:r>
          </a:p>
          <a:p>
            <a:pPr lvl="1" marL="613080" indent="-275260" defTabSz="694944">
              <a:spcBef>
                <a:spcPts val="600"/>
              </a:spcBef>
              <a:defRPr sz="1824">
                <a:uFill>
                  <a:solidFill>
                    <a:srgbClr val="000000"/>
                  </a:solidFill>
                </a:uFill>
                <a:latin typeface="Calibri"/>
                <a:ea typeface="Calibri"/>
                <a:cs typeface="Calibri"/>
                <a:sym typeface="Calibri"/>
              </a:defRPr>
            </a:pPr>
            <a:r>
              <a:t>Do they count on rescue from the Federal Reserve?</a:t>
            </a:r>
          </a:p>
          <a:p>
            <a:pPr marL="275260" indent="-275260" defTabSz="694944">
              <a:spcBef>
                <a:spcPts val="600"/>
              </a:spcBef>
              <a:defRPr sz="1824">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60" defTabSz="694944">
              <a:spcBef>
                <a:spcPts val="600"/>
              </a:spcBef>
              <a:defRPr sz="1824">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60" defTabSz="694944">
              <a:spcBef>
                <a:spcPts val="600"/>
              </a:spcBef>
              <a:defRPr sz="1824">
                <a:uFill>
                  <a:solidFill>
                    <a:srgbClr val="000000"/>
                  </a:solidFill>
                </a:uFill>
                <a:latin typeface="Calibri"/>
                <a:ea typeface="Calibri"/>
                <a:cs typeface="Calibri"/>
                <a:sym typeface="Calibri"/>
              </a:defRPr>
            </a:pPr>
            <a:r>
              <a:t>And so call forth a general glut?</a:t>
            </a:r>
          </a:p>
          <a:p>
            <a:pPr marL="275260" indent="-275260" defTabSz="694944">
              <a:spcBef>
                <a:spcPts val="600"/>
              </a:spcBef>
              <a:defRPr sz="1824">
                <a:uFill>
                  <a:solidFill>
                    <a:srgbClr val="000000"/>
                  </a:solidFill>
                </a:uFill>
                <a:latin typeface="Calibri"/>
                <a:ea typeface="Calibri"/>
                <a:cs typeface="Calibri"/>
                <a:sym typeface="Calibri"/>
              </a:defRPr>
            </a:pPr>
            <a:r>
              <a:t>Lenders of “last resort”?</a:t>
            </a:r>
          </a:p>
        </p:txBody>
      </p:sp>
      <p:pic>
        <p:nvPicPr>
          <p:cNvPr id="507" name="bank_failures_in_the_1930s_-_Google_Search.png" descr="bank_failures_in_the_1930s_-_Google_Search.png"/>
          <p:cNvPicPr>
            <a:picLocks noChangeAspect="0"/>
          </p:cNvPicPr>
          <p:nvPr/>
        </p:nvPicPr>
        <p:blipFill>
          <a:blip r:embed="rId2">
            <a:extLst/>
          </a:blip>
          <a:stretch>
            <a:fillRect/>
          </a:stretch>
        </p:blipFill>
        <p:spPr>
          <a:xfrm>
            <a:off x="4269812" y="1023139"/>
            <a:ext cx="4415778" cy="5244064"/>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510"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513"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516" name="The largest automobile manufacturer in the world in 1928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The largest automobile manufacturer in the world in 1928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The Soviet Trajectory"/>
          <p:cNvSpPr txBox="1"/>
          <p:nvPr>
            <p:ph type="title"/>
          </p:nvPr>
        </p:nvSpPr>
        <p:spPr>
          <a:xfrm>
            <a:off x="323577" y="-1"/>
            <a:ext cx="8394320" cy="892970"/>
          </a:xfrm>
          <a:prstGeom prst="rect">
            <a:avLst/>
          </a:prstGeom>
        </p:spPr>
        <p:txBody>
          <a:bodyPr/>
          <a:lstStyle>
            <a:lvl1pPr defTabSz="438911">
              <a:defRPr sz="5376"/>
            </a:lvl1pPr>
          </a:lstStyle>
          <a:p>
            <a:pPr/>
            <a:r>
              <a:t>The Soviet Trajectory</a:t>
            </a:r>
          </a:p>
        </p:txBody>
      </p:sp>
      <p:sp>
        <p:nvSpPr>
          <p:cNvPr id="119" name="Imperatives…"/>
          <p:cNvSpPr txBox="1"/>
          <p:nvPr>
            <p:ph type="body" sz="half" idx="1"/>
          </p:nvPr>
        </p:nvSpPr>
        <p:spPr>
          <a:xfrm>
            <a:off x="323577" y="892968"/>
            <a:ext cx="4435275" cy="5462213"/>
          </a:xfrm>
          <a:prstGeom prst="rect">
            <a:avLst/>
          </a:prstGeom>
        </p:spPr>
        <p:txBody>
          <a:bodyPr anchor="t"/>
          <a:lstStyle/>
          <a:p>
            <a:pPr marL="281516" indent="-281516" defTabSz="390227">
              <a:spcBef>
                <a:spcPts val="800"/>
              </a:spcBef>
              <a:defRPr sz="2280">
                <a:latin typeface="Times New Roman"/>
                <a:ea typeface="Times New Roman"/>
                <a:cs typeface="Times New Roman"/>
                <a:sym typeface="Times New Roman"/>
              </a:defRPr>
            </a:pPr>
            <a:r>
              <a:t>Imperatives</a:t>
            </a:r>
          </a:p>
          <a:p>
            <a:pPr lvl="1" marL="703791" indent="-281516" defTabSz="390227">
              <a:spcBef>
                <a:spcPts val="800"/>
              </a:spcBef>
              <a:defRPr sz="2280">
                <a:latin typeface="Times New Roman"/>
                <a:ea typeface="Times New Roman"/>
                <a:cs typeface="Times New Roman"/>
                <a:sym typeface="Times New Roman"/>
              </a:defRPr>
            </a:pPr>
            <a:r>
              <a:t>Survive</a:t>
            </a:r>
          </a:p>
          <a:p>
            <a:pPr lvl="1" marL="703791" indent="-281516" defTabSz="390227">
              <a:spcBef>
                <a:spcPts val="800"/>
              </a:spcBef>
              <a:defRPr sz="2280">
                <a:latin typeface="Times New Roman"/>
                <a:ea typeface="Times New Roman"/>
                <a:cs typeface="Times New Roman"/>
                <a:sym typeface="Times New Roman"/>
              </a:defRPr>
            </a:pPr>
            <a:r>
              <a:t>Eliminate large-scale private property and market</a:t>
            </a:r>
          </a:p>
          <a:p>
            <a:pPr lvl="1" marL="703791" indent="-281516" defTabSz="390227">
              <a:spcBef>
                <a:spcPts val="800"/>
              </a:spcBef>
              <a:defRPr sz="2280">
                <a:latin typeface="Times New Roman"/>
                <a:ea typeface="Times New Roman"/>
                <a:cs typeface="Times New Roman"/>
                <a:sym typeface="Times New Roman"/>
              </a:defRPr>
            </a:pPr>
            <a:r>
              <a:t>Industrialize</a:t>
            </a:r>
          </a:p>
          <a:p>
            <a:pPr lvl="2" marL="1126066" indent="-281516" defTabSz="390227">
              <a:spcBef>
                <a:spcPts val="800"/>
              </a:spcBef>
              <a:defRPr sz="2280">
                <a:latin typeface="Times New Roman"/>
                <a:ea typeface="Times New Roman"/>
                <a:cs typeface="Times New Roman"/>
                <a:sym typeface="Times New Roman"/>
              </a:defRPr>
            </a:pPr>
            <a:r>
              <a:t>No aid coming from Germany</a:t>
            </a:r>
          </a:p>
          <a:p>
            <a:pPr marL="281516" indent="-281516" defTabSz="390227">
              <a:spcBef>
                <a:spcPts val="800"/>
              </a:spcBef>
              <a:defRPr sz="2280">
                <a:latin typeface="Times New Roman"/>
                <a:ea typeface="Times New Roman"/>
                <a:cs typeface="Times New Roman"/>
                <a:sym typeface="Times New Roman"/>
              </a:defRPr>
            </a:pPr>
            <a:r>
              <a:t>War Communism</a:t>
            </a:r>
          </a:p>
          <a:p>
            <a:pPr marL="281516" indent="-281516" defTabSz="390227">
              <a:spcBef>
                <a:spcPts val="800"/>
              </a:spcBef>
              <a:defRPr sz="2280">
                <a:latin typeface="Times New Roman"/>
                <a:ea typeface="Times New Roman"/>
                <a:cs typeface="Times New Roman"/>
                <a:sym typeface="Times New Roman"/>
              </a:defRPr>
            </a:pPr>
            <a:r>
              <a:t>War Terror</a:t>
            </a:r>
          </a:p>
          <a:p>
            <a:pPr marL="281516" indent="-281516" defTabSz="390227">
              <a:spcBef>
                <a:spcPts val="800"/>
              </a:spcBef>
              <a:defRPr sz="2280">
                <a:latin typeface="Times New Roman"/>
                <a:ea typeface="Times New Roman"/>
                <a:cs typeface="Times New Roman"/>
                <a:sym typeface="Times New Roman"/>
              </a:defRPr>
            </a:pPr>
            <a:r>
              <a:t>NEP</a:t>
            </a:r>
          </a:p>
          <a:p>
            <a:pPr marL="281516" indent="-281516" defTabSz="390227">
              <a:spcBef>
                <a:spcPts val="800"/>
              </a:spcBef>
              <a:defRPr sz="2280">
                <a:latin typeface="Times New Roman"/>
                <a:ea typeface="Times New Roman"/>
                <a:cs typeface="Times New Roman"/>
                <a:sym typeface="Times New Roman"/>
              </a:defRPr>
            </a:pPr>
            <a:r>
              <a:t>“Scissors Crisis”</a:t>
            </a:r>
          </a:p>
          <a:p>
            <a:pPr marL="281516" indent="-281516" defTabSz="390227">
              <a:spcBef>
                <a:spcPts val="800"/>
              </a:spcBef>
              <a:defRPr i="1" sz="2280">
                <a:latin typeface="Times New Roman"/>
                <a:ea typeface="Times New Roman"/>
                <a:cs typeface="Times New Roman"/>
                <a:sym typeface="Times New Roman"/>
              </a:defRPr>
            </a:pPr>
            <a:r>
              <a:t>Capital</a:t>
            </a:r>
            <a:r>
              <a:rPr i="0"/>
              <a:t> as a business model</a:t>
            </a:r>
            <a:endParaRPr i="0"/>
          </a:p>
          <a:p>
            <a:pPr marL="281516" indent="-281516" defTabSz="390227">
              <a:spcBef>
                <a:spcPts val="800"/>
              </a:spcBef>
              <a:defRPr i="1" sz="2280">
                <a:latin typeface="Times New Roman"/>
                <a:ea typeface="Times New Roman"/>
                <a:cs typeface="Times New Roman"/>
                <a:sym typeface="Times New Roman"/>
              </a:defRPr>
            </a:pPr>
            <a:r>
              <a:rPr i="0"/>
              <a:t>Nationalities question</a:t>
            </a:r>
          </a:p>
        </p:txBody>
      </p:sp>
      <p:pic>
        <p:nvPicPr>
          <p:cNvPr id="120" name="Cursor_and_St__Petersburg__to_the_Finland_Station_«_Why_Evolution_Is_True.png" descr="Cursor_and_St__Petersburg__to_the_Finland_Station_«_Why_Evolution_Is_True.png"/>
          <p:cNvPicPr>
            <a:picLocks noChangeAspect="1"/>
          </p:cNvPicPr>
          <p:nvPr/>
        </p:nvPicPr>
        <p:blipFill>
          <a:blip r:embed="rId2">
            <a:extLst/>
          </a:blip>
          <a:stretch>
            <a:fillRect/>
          </a:stretch>
        </p:blipFill>
        <p:spPr>
          <a:xfrm>
            <a:off x="4758852" y="892968"/>
            <a:ext cx="3959045" cy="4238640"/>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519" name="Worldwide, the Great Depression was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Worldwide, the Great Depression was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Review: New Deals"/>
          <p:cNvSpPr txBox="1"/>
          <p:nvPr>
            <p:ph type="title" idx="4294967295"/>
          </p:nvPr>
        </p:nvSpPr>
        <p:spPr>
          <a:xfrm>
            <a:off x="457199" y="-1"/>
            <a:ext cx="8228391" cy="1023141"/>
          </a:xfrm>
          <a:prstGeom prst="rect">
            <a:avLst/>
          </a:prstGeom>
        </p:spPr>
        <p:txBody>
          <a:bodyPr lIns="50800" tIns="50800" rIns="50800" bIns="50800"/>
          <a:lstStyle>
            <a:lvl1pPr defTabSz="410765"/>
          </a:lstStyle>
          <a:p>
            <a:pPr/>
            <a:r>
              <a:t>Review: New Deals</a:t>
            </a:r>
          </a:p>
        </p:txBody>
      </p:sp>
      <p:sp>
        <p:nvSpPr>
          <p:cNvPr id="522" name="Japan: 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47697" indent="-347697" defTabSz="877823">
              <a:spcBef>
                <a:spcPts val="800"/>
              </a:spcBef>
              <a:defRPr sz="2304">
                <a:uFill>
                  <a:solidFill>
                    <a:srgbClr val="000000"/>
                  </a:solidFill>
                </a:uFill>
                <a:latin typeface="Calibri"/>
                <a:ea typeface="Calibri"/>
                <a:cs typeface="Calibri"/>
                <a:sym typeface="Calibri"/>
              </a:defRPr>
            </a:pPr>
            <a:r>
              <a:t>Japan: Takahashi Korekiyo</a:t>
            </a:r>
          </a:p>
          <a:p>
            <a:pPr lvl="1" marL="774417" indent="-347697" defTabSz="877823">
              <a:spcBef>
                <a:spcPts val="800"/>
              </a:spcBef>
              <a:defRPr sz="2304">
                <a:uFill>
                  <a:solidFill>
                    <a:srgbClr val="000000"/>
                  </a:solidFill>
                </a:uFill>
                <a:latin typeface="Calibri"/>
                <a:ea typeface="Calibri"/>
                <a:cs typeface="Calibri"/>
                <a:sym typeface="Calibri"/>
              </a:defRPr>
            </a:pPr>
            <a:r>
              <a:t>moved early to maintain full employment</a:t>
            </a:r>
          </a:p>
          <a:p>
            <a:pPr marL="347697" indent="-347697" defTabSz="877823">
              <a:spcBef>
                <a:spcPts val="800"/>
              </a:spcBef>
              <a:defRPr sz="2304">
                <a:uFill>
                  <a:solidFill>
                    <a:srgbClr val="000000"/>
                  </a:solidFill>
                </a:uFill>
                <a:latin typeface="Calibri"/>
                <a:ea typeface="Calibri"/>
                <a:cs typeface="Calibri"/>
                <a:sym typeface="Calibri"/>
              </a:defRPr>
            </a:pPr>
            <a:r>
              <a:t>Britain: MacDonald-Snowden-Baldwin</a:t>
            </a:r>
          </a:p>
          <a:p>
            <a:pPr lvl="1" marL="774417" indent="-347697" defTabSz="877823">
              <a:spcBef>
                <a:spcPts val="800"/>
              </a:spcBef>
              <a:defRPr sz="2304">
                <a:uFill>
                  <a:solidFill>
                    <a:srgbClr val="000000"/>
                  </a:solidFill>
                </a:uFill>
                <a:latin typeface="Calibri"/>
                <a:ea typeface="Calibri"/>
                <a:cs typeface="Calibri"/>
                <a:sym typeface="Calibri"/>
              </a:defRPr>
            </a:pPr>
            <a:r>
              <a:t>Forced off…</a:t>
            </a:r>
          </a:p>
          <a:p>
            <a:pPr marL="347697" indent="-347697" defTabSz="877823">
              <a:spcBef>
                <a:spcPts val="800"/>
              </a:spcBef>
              <a:defRPr sz="2304">
                <a:uFill>
                  <a:solidFill>
                    <a:srgbClr val="000000"/>
                  </a:solidFill>
                </a:uFill>
                <a:latin typeface="Calibri"/>
                <a:ea typeface="Calibri"/>
                <a:cs typeface="Calibri"/>
                <a:sym typeface="Calibri"/>
              </a:defRPr>
            </a:pPr>
            <a:r>
              <a:t>Germany: Adolf Hitler</a:t>
            </a:r>
          </a:p>
          <a:p>
            <a:pPr lvl="1" marL="774417" indent="-347697" defTabSz="877823">
              <a:spcBef>
                <a:spcPts val="800"/>
              </a:spcBef>
              <a:defRPr sz="2304">
                <a:uFill>
                  <a:solidFill>
                    <a:srgbClr val="000000"/>
                  </a:solidFill>
                </a:uFill>
                <a:latin typeface="Calibri"/>
                <a:ea typeface="Calibri"/>
                <a:cs typeface="Calibri"/>
                <a:sym typeface="Calibri"/>
              </a:defRPr>
            </a:pPr>
            <a:r>
              <a:t>Succeeds Bruening</a:t>
            </a:r>
          </a:p>
          <a:p>
            <a:pPr marL="347697" indent="-347697" defTabSz="877823">
              <a:spcBef>
                <a:spcPts val="800"/>
              </a:spcBef>
              <a:defRPr sz="2304">
                <a:uFill>
                  <a:solidFill>
                    <a:srgbClr val="000000"/>
                  </a:solidFill>
                </a:uFill>
                <a:latin typeface="Calibri"/>
                <a:ea typeface="Calibri"/>
                <a:cs typeface="Calibri"/>
                <a:sym typeface="Calibri"/>
              </a:defRPr>
            </a:pPr>
            <a:r>
              <a:t>America: Franklin Delano Roosevelt</a:t>
            </a:r>
          </a:p>
          <a:p>
            <a:pPr lvl="1" marL="774417" indent="-347697" defTabSz="877823">
              <a:spcBef>
                <a:spcPts val="800"/>
              </a:spcBef>
              <a:defRPr sz="2304">
                <a:uFill>
                  <a:solidFill>
                    <a:srgbClr val="000000"/>
                  </a:solidFill>
                </a:uFill>
                <a:latin typeface="Calibri"/>
                <a:ea typeface="Calibri"/>
                <a:cs typeface="Calibri"/>
                <a:sym typeface="Calibri"/>
              </a:defRPr>
            </a:pPr>
            <a:r>
              <a:t>Succeeds Herbert Hoover</a:t>
            </a:r>
          </a:p>
          <a:p>
            <a:pPr marL="347697" indent="-347697" defTabSz="877823">
              <a:spcBef>
                <a:spcPts val="800"/>
              </a:spcBef>
              <a:defRPr sz="2304">
                <a:uFill>
                  <a:solidFill>
                    <a:srgbClr val="000000"/>
                  </a:solidFill>
                </a:uFill>
                <a:latin typeface="Calibri"/>
                <a:ea typeface="Calibri"/>
                <a:cs typeface="Calibri"/>
                <a:sym typeface="Calibri"/>
              </a:defRPr>
            </a:pPr>
            <a:r>
              <a:t>France: Leon Blum</a:t>
            </a:r>
          </a:p>
        </p:txBody>
      </p:sp>
      <p:pic>
        <p:nvPicPr>
          <p:cNvPr id="523"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Recovery"/>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Recovery</a:t>
            </a:r>
          </a:p>
        </p:txBody>
      </p:sp>
      <p:sp>
        <p:nvSpPr>
          <p:cNvPr id="526" name="Japan recovered the fastes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Japan recovered the fastest, </a:t>
            </a:r>
          </a:p>
          <a:p>
            <a:pPr marL="362185" indent="-362185" defTabSz="914400">
              <a:spcBef>
                <a:spcPts val="800"/>
              </a:spcBef>
              <a:defRPr>
                <a:uFill>
                  <a:solidFill>
                    <a:srgbClr val="000000"/>
                  </a:solidFill>
                </a:uFill>
                <a:latin typeface="Calibri"/>
                <a:ea typeface="Calibri"/>
                <a:cs typeface="Calibri"/>
                <a:sym typeface="Calibri"/>
              </a:defRPr>
            </a:pPr>
            <a:r>
              <a:t>Germany second, </a:t>
            </a:r>
          </a:p>
          <a:p>
            <a:pPr marL="362185" indent="-362185" defTabSz="914400">
              <a:spcBef>
                <a:spcPts val="800"/>
              </a:spcBef>
              <a:defRPr>
                <a:uFill>
                  <a:solidFill>
                    <a:srgbClr val="000000"/>
                  </a:solidFill>
                </a:uFill>
                <a:latin typeface="Calibri"/>
                <a:ea typeface="Calibri"/>
                <a:cs typeface="Calibri"/>
                <a:sym typeface="Calibri"/>
              </a:defRPr>
            </a:pPr>
            <a:r>
              <a:t>Britain third, </a:t>
            </a:r>
          </a:p>
          <a:p>
            <a:pPr marL="362185" indent="-362185" defTabSz="914400">
              <a:spcBef>
                <a:spcPts val="800"/>
              </a:spcBef>
              <a:defRPr>
                <a:uFill>
                  <a:solidFill>
                    <a:srgbClr val="000000"/>
                  </a:solidFill>
                </a:uFill>
                <a:latin typeface="Calibri"/>
                <a:ea typeface="Calibri"/>
                <a:cs typeface="Calibri"/>
                <a:sym typeface="Calibri"/>
              </a:defRPr>
            </a:pPr>
            <a:r>
              <a:t>The U.S. fourth, </a:t>
            </a:r>
          </a:p>
          <a:p>
            <a:pPr marL="362185" indent="-362185" defTabSz="914400">
              <a:spcBef>
                <a:spcPts val="800"/>
              </a:spcBef>
              <a:defRPr>
                <a:uFill>
                  <a:solidFill>
                    <a:srgbClr val="000000"/>
                  </a:solidFill>
                </a:uFill>
                <a:latin typeface="Calibri"/>
                <a:ea typeface="Calibri"/>
                <a:cs typeface="Calibri"/>
                <a:sym typeface="Calibri"/>
              </a:defRPr>
            </a:pPr>
            <a:r>
              <a:t>France last. </a:t>
            </a:r>
          </a:p>
          <a:p>
            <a:pPr marL="362185" indent="-362185"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The Polanyian Perplex"/>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The Polanyian Perplex</a:t>
            </a:r>
          </a:p>
        </p:txBody>
      </p:sp>
      <p:sp>
        <p:nvSpPr>
          <p:cNvPr id="529" name="People believe that the rights they have are broader and deeper than simply property rights, but the market economy disagrees.…"/>
          <p:cNvSpPr txBox="1"/>
          <p:nvPr>
            <p:ph type="body" idx="4294967295"/>
          </p:nvPr>
        </p:nvSpPr>
        <p:spPr>
          <a:xfrm>
            <a:off x="457199" y="1023139"/>
            <a:ext cx="8228391" cy="5244064"/>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76">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76">
                <a:uFill>
                  <a:solidFill>
                    <a:srgbClr val="000000"/>
                  </a:solidFill>
                </a:uFill>
                <a:latin typeface="Calibri"/>
                <a:ea typeface="Calibri"/>
                <a:cs typeface="Calibri"/>
                <a:sym typeface="Calibri"/>
              </a:defRPr>
            </a:pPr>
            <a:r>
              <a:t>“Fictitious commodities”:</a:t>
            </a:r>
          </a:p>
          <a:p>
            <a:pPr lvl="1" marL="798618" indent="-358563" defTabSz="905255">
              <a:spcBef>
                <a:spcPts val="800"/>
              </a:spcBef>
              <a:defRPr sz="2376">
                <a:uFill>
                  <a:solidFill>
                    <a:srgbClr val="000000"/>
                  </a:solidFill>
                </a:uFill>
                <a:latin typeface="Calibri"/>
                <a:ea typeface="Calibri"/>
                <a:cs typeface="Calibri"/>
                <a:sym typeface="Calibri"/>
              </a:defRPr>
            </a:pPr>
            <a:r>
              <a:t>Land</a:t>
            </a:r>
          </a:p>
          <a:p>
            <a:pPr lvl="1" marL="798618" indent="-358563" defTabSz="905255">
              <a:spcBef>
                <a:spcPts val="800"/>
              </a:spcBef>
              <a:defRPr sz="2376">
                <a:uFill>
                  <a:solidFill>
                    <a:srgbClr val="000000"/>
                  </a:solidFill>
                </a:uFill>
                <a:latin typeface="Calibri"/>
                <a:ea typeface="Calibri"/>
                <a:cs typeface="Calibri"/>
                <a:sym typeface="Calibri"/>
              </a:defRPr>
            </a:pPr>
            <a:r>
              <a:t>Labor</a:t>
            </a:r>
          </a:p>
          <a:p>
            <a:pPr lvl="1" marL="798618" indent="-358563" defTabSz="905255">
              <a:spcBef>
                <a:spcPts val="800"/>
              </a:spcBef>
              <a:defRPr sz="2376">
                <a:uFill>
                  <a:solidFill>
                    <a:srgbClr val="000000"/>
                  </a:solidFill>
                </a:uFill>
                <a:latin typeface="Calibri"/>
                <a:ea typeface="Calibri"/>
                <a:cs typeface="Calibri"/>
                <a:sym typeface="Calibri"/>
              </a:defRPr>
            </a:pPr>
            <a:r>
              <a:t>Finance</a:t>
            </a:r>
          </a:p>
          <a:p>
            <a:pPr marL="358563" indent="-358563" defTabSz="905255">
              <a:spcBef>
                <a:spcPts val="800"/>
              </a:spcBef>
              <a:defRPr sz="2376">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The Permanent Problem of the Human Race"/>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Permanent Problem of the Human Race</a:t>
            </a:r>
          </a:p>
        </p:txBody>
      </p:sp>
      <p:sp>
        <p:nvSpPr>
          <p:cNvPr id="532" name="John Maynard Keynes thought that the economic problem would not be the &quot;major problem of the human race&quot;…"/>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28">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28">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535"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53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54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54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54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Failed Utopia: Social and Economic Organization"/>
          <p:cNvSpPr txBox="1"/>
          <p:nvPr>
            <p:ph type="title"/>
          </p:nvPr>
        </p:nvSpPr>
        <p:spPr>
          <a:xfrm>
            <a:off x="323577" y="-1"/>
            <a:ext cx="8394320" cy="892970"/>
          </a:xfrm>
          <a:prstGeom prst="rect">
            <a:avLst/>
          </a:prstGeom>
        </p:spPr>
        <p:txBody>
          <a:bodyPr/>
          <a:lstStyle>
            <a:lvl1pPr defTabSz="265175">
              <a:defRPr sz="3248"/>
            </a:lvl1pPr>
          </a:lstStyle>
          <a:p>
            <a:pPr/>
            <a:r>
              <a:t>Failed Utopia: Social and Economic Organization</a:t>
            </a:r>
          </a:p>
        </p:txBody>
      </p:sp>
      <p:sp>
        <p:nvSpPr>
          <p:cNvPr id="123" name="Max Weber: “Wherever bureaucracy gained the upper hand… it did not disappear….  State bureaucracy would rule alone if private capitalism were eliminated. The private and public bureaucracies, which now check one another to a degree, would be merged into a single hierarchy."/>
          <p:cNvSpPr txBox="1"/>
          <p:nvPr>
            <p:ph type="body" sz="half" idx="1"/>
          </p:nvPr>
        </p:nvSpPr>
        <p:spPr>
          <a:xfrm>
            <a:off x="323577" y="892968"/>
            <a:ext cx="4458258" cy="5534026"/>
          </a:xfrm>
          <a:prstGeom prst="rect">
            <a:avLst/>
          </a:prstGeom>
        </p:spPr>
        <p:txBody>
          <a:bodyPr anchor="t"/>
          <a:lstStyle>
            <a:lvl1pPr marL="296333" indent="-296333">
              <a:spcBef>
                <a:spcPts val="800"/>
              </a:spcBef>
              <a:defRPr sz="3000">
                <a:latin typeface="Times New Roman"/>
                <a:ea typeface="Times New Roman"/>
                <a:cs typeface="Times New Roman"/>
                <a:sym typeface="Times New Roman"/>
              </a:defRPr>
            </a:lvl1pPr>
          </a:lstStyle>
          <a:p>
            <a:pPr/>
            <a:r>
              <a:t>Max Weber: “Wherever bureaucracy gained the upper hand… it did not disappear….  State bureaucracy would rule alone if private capitalism were eliminated. The private and public bureaucracies, which now check one another to a degree, would be merged into a single hierarchy. </a:t>
            </a:r>
          </a:p>
        </p:txBody>
      </p:sp>
      <p:pic>
        <p:nvPicPr>
          <p:cNvPr id="124" name="Cursor_and_Vacation_in_a_gulag__are_you_ready_for_the_ultimate_Siberian_holiday_.png" descr="Cursor_and_Vacation_in_a_gulag__are_you_ready_for_the_ultimate_Siberian_holiday_.png"/>
          <p:cNvPicPr>
            <a:picLocks noChangeAspect="1"/>
          </p:cNvPicPr>
          <p:nvPr/>
        </p:nvPicPr>
        <p:blipFill>
          <a:blip r:embed="rId2">
            <a:extLst/>
          </a:blip>
          <a:stretch>
            <a:fillRect/>
          </a:stretch>
        </p:blipFill>
        <p:spPr>
          <a:xfrm>
            <a:off x="4781834" y="892968"/>
            <a:ext cx="3936063" cy="3850342"/>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55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55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55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7"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55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561"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6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565"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6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56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7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57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4"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57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57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9"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58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58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4"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58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8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Failed Utopia: Social and Economic Organization"/>
          <p:cNvSpPr txBox="1"/>
          <p:nvPr>
            <p:ph type="title"/>
          </p:nvPr>
        </p:nvSpPr>
        <p:spPr>
          <a:xfrm>
            <a:off x="323577" y="-1"/>
            <a:ext cx="8394320" cy="892970"/>
          </a:xfrm>
          <a:prstGeom prst="rect">
            <a:avLst/>
          </a:prstGeom>
        </p:spPr>
        <p:txBody>
          <a:bodyPr/>
          <a:lstStyle>
            <a:lvl1pPr defTabSz="265175">
              <a:defRPr sz="3248"/>
            </a:lvl1pPr>
          </a:lstStyle>
          <a:p>
            <a:pPr/>
            <a:r>
              <a:t>Failed Utopia: Social and Economic Organization</a:t>
            </a:r>
          </a:p>
        </p:txBody>
      </p:sp>
      <p:sp>
        <p:nvSpPr>
          <p:cNvPr id="127" name="“This would be similar to the situation in ancient Egypt, but it would occur in a much more rational—and hence unbreakable—form… the shell of bondage which men will perhaps be forced to inhabit as powerless as the fellahs of ancient Egypt. Who would want to deny that such a potentiality lies in the womb of the future?…”"/>
          <p:cNvSpPr txBox="1"/>
          <p:nvPr>
            <p:ph type="body" sz="half" idx="1"/>
          </p:nvPr>
        </p:nvSpPr>
        <p:spPr>
          <a:xfrm>
            <a:off x="323577" y="892968"/>
            <a:ext cx="4458258" cy="5534026"/>
          </a:xfrm>
          <a:prstGeom prst="rect">
            <a:avLst/>
          </a:prstGeom>
        </p:spPr>
        <p:txBody>
          <a:bodyPr anchor="t"/>
          <a:lstStyle>
            <a:lvl1pPr marL="284479" indent="-284479" defTabSz="394334">
              <a:spcBef>
                <a:spcPts val="800"/>
              </a:spcBef>
              <a:defRPr sz="2880">
                <a:latin typeface="Times New Roman"/>
                <a:ea typeface="Times New Roman"/>
                <a:cs typeface="Times New Roman"/>
                <a:sym typeface="Times New Roman"/>
              </a:defRPr>
            </a:lvl1pPr>
          </a:lstStyle>
          <a:p>
            <a:pPr/>
            <a:r>
              <a:t>“This would be similar to the situation in ancient Egypt, but it would occur in a much more rational—and hence unbreakable—form… the shell of bondage which men will perhaps be forced to inhabit as powerless as the fellahs of ancient Egypt. Who would want to deny that such a potentiality lies in the womb of the future?…”</a:t>
            </a:r>
          </a:p>
        </p:txBody>
      </p:sp>
      <p:pic>
        <p:nvPicPr>
          <p:cNvPr id="128" name="Cursor_and_Vacation_in_a_gulag__are_you_ready_for_the_ultimate_Siberian_holiday_.png" descr="Cursor_and_Vacation_in_a_gulag__are_you_ready_for_the_ultimate_Siberian_holiday_.png"/>
          <p:cNvPicPr>
            <a:picLocks noChangeAspect="1"/>
          </p:cNvPicPr>
          <p:nvPr/>
        </p:nvPicPr>
        <p:blipFill>
          <a:blip r:embed="rId2">
            <a:extLst/>
          </a:blip>
          <a:stretch>
            <a:fillRect/>
          </a:stretch>
        </p:blipFill>
        <p:spPr>
          <a:xfrm>
            <a:off x="4781834" y="892968"/>
            <a:ext cx="3936063" cy="3850342"/>
          </a:xfrm>
          <a:prstGeom prst="rect">
            <a:avLst/>
          </a:prstGeom>
          <a:ln w="12700">
            <a:miter lim="400000"/>
          </a:ln>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59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2"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59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9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7"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0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02"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603"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0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7"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08"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609"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610"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11"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1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1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61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61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1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2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62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62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27"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628"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3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2"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33"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634"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635"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36"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637"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638"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64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42"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4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6"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47"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5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1"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52"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653"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he Soviet Union: Late Development"/>
          <p:cNvSpPr txBox="1"/>
          <p:nvPr>
            <p:ph type="title"/>
          </p:nvPr>
        </p:nvSpPr>
        <p:spPr>
          <a:xfrm>
            <a:off x="323577" y="-1"/>
            <a:ext cx="8394320" cy="892970"/>
          </a:xfrm>
          <a:prstGeom prst="rect">
            <a:avLst/>
          </a:prstGeom>
        </p:spPr>
        <p:txBody>
          <a:bodyPr/>
          <a:lstStyle>
            <a:lvl1pPr defTabSz="352043">
              <a:defRPr sz="4312"/>
            </a:lvl1pPr>
          </a:lstStyle>
          <a:p>
            <a:pPr/>
            <a:r>
              <a:t>The Soviet Union: Late Development</a:t>
            </a:r>
          </a:p>
        </p:txBody>
      </p:sp>
      <p:sp>
        <p:nvSpPr>
          <p:cNvPr id="131" name="If the Soviet Union was “European” or “recent settlement”—an absolute disaster.…"/>
          <p:cNvSpPr txBox="1"/>
          <p:nvPr>
            <p:ph type="body" sz="half" idx="1"/>
          </p:nvPr>
        </p:nvSpPr>
        <p:spPr>
          <a:xfrm>
            <a:off x="323577" y="892968"/>
            <a:ext cx="3499081" cy="5562568"/>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If the Soviet Union was “European” or “recent settlement”—an absolute disaster.</a:t>
            </a:r>
          </a:p>
          <a:p>
            <a:pPr marL="213359" indent="-213359" defTabSz="295751">
              <a:spcBef>
                <a:spcPts val="800"/>
              </a:spcBef>
              <a:defRPr sz="1728">
                <a:latin typeface="Times New Roman"/>
                <a:ea typeface="Times New Roman"/>
                <a:cs typeface="Times New Roman"/>
                <a:sym typeface="Times New Roman"/>
              </a:defRPr>
            </a:pPr>
            <a:r>
              <a:t>If you compare the Soviet Block to the countries around its edge—an absolute disaster</a:t>
            </a:r>
          </a:p>
          <a:p>
            <a:pPr marL="213359" indent="-213359" defTabSz="295751">
              <a:spcBef>
                <a:spcPts val="800"/>
              </a:spcBef>
              <a:defRPr sz="1728">
                <a:latin typeface="Times New Roman"/>
                <a:ea typeface="Times New Roman"/>
                <a:cs typeface="Times New Roman"/>
                <a:sym typeface="Times New Roman"/>
              </a:defRPr>
            </a:pPr>
            <a:r>
              <a:t>Why? Because bureaucracies undisciplined by markets are really not very good at organizing production</a:t>
            </a:r>
          </a:p>
          <a:p>
            <a:pPr marL="213359" indent="-213359" defTabSz="295751">
              <a:spcBef>
                <a:spcPts val="800"/>
              </a:spcBef>
              <a:defRPr sz="1728">
                <a:latin typeface="Times New Roman"/>
                <a:ea typeface="Times New Roman"/>
                <a:cs typeface="Times New Roman"/>
                <a:sym typeface="Times New Roman"/>
              </a:defRPr>
            </a:pPr>
            <a:r>
              <a:t>They can—sometimes—duplicate things they can see elsewhere</a:t>
            </a:r>
          </a:p>
          <a:p>
            <a:pPr marL="213359" indent="-213359" defTabSz="295751">
              <a:spcBef>
                <a:spcPts val="800"/>
              </a:spcBef>
              <a:defRPr sz="1728">
                <a:latin typeface="Times New Roman"/>
                <a:ea typeface="Times New Roman"/>
                <a:cs typeface="Times New Roman"/>
                <a:sym typeface="Times New Roman"/>
              </a:defRPr>
            </a:pPr>
            <a:r>
              <a:t>They can—sometimes—generate amazing feats of resource mobilization</a:t>
            </a:r>
          </a:p>
          <a:p>
            <a:pPr marL="213359" indent="-213359" defTabSz="295751">
              <a:spcBef>
                <a:spcPts val="800"/>
              </a:spcBef>
              <a:defRPr sz="1728">
                <a:latin typeface="Times New Roman"/>
                <a:ea typeface="Times New Roman"/>
                <a:cs typeface="Times New Roman"/>
                <a:sym typeface="Times New Roman"/>
              </a:defRPr>
            </a:pPr>
            <a:r>
              <a:t>While sharply reducing “profiteering”</a:t>
            </a:r>
          </a:p>
          <a:p>
            <a:pPr marL="213359" indent="-213359" defTabSz="295751">
              <a:spcBef>
                <a:spcPts val="800"/>
              </a:spcBef>
              <a:defRPr sz="1728">
                <a:latin typeface="Times New Roman"/>
                <a:ea typeface="Times New Roman"/>
                <a:cs typeface="Times New Roman"/>
                <a:sym typeface="Times New Roman"/>
              </a:defRPr>
            </a:pPr>
            <a:r>
              <a:t>When do we want “hard incentives”, anyway?</a:t>
            </a:r>
          </a:p>
        </p:txBody>
      </p:sp>
      <p:pic>
        <p:nvPicPr>
          <p:cNvPr id="132" name="Image" descr="Image"/>
          <p:cNvPicPr>
            <a:picLocks noChangeAspect="1"/>
          </p:cNvPicPr>
          <p:nvPr/>
        </p:nvPicPr>
        <p:blipFill>
          <a:blip r:embed="rId2">
            <a:extLst/>
          </a:blip>
          <a:stretch>
            <a:fillRect/>
          </a:stretch>
        </p:blipFill>
        <p:spPr>
          <a:xfrm>
            <a:off x="3822657" y="892968"/>
            <a:ext cx="4895240" cy="4308483"/>
          </a:xfrm>
          <a:prstGeom prst="rect">
            <a:avLst/>
          </a:prstGeom>
          <a:ln w="12700">
            <a:miter lim="400000"/>
          </a:ln>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5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7"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6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1"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6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5"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6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9"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67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3"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7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7"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78"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679"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8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3"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84"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685"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8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9"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90"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691"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69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95"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8"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Failed Utopia: The Costs of the “Experiment”"/>
          <p:cNvSpPr txBox="1"/>
          <p:nvPr>
            <p:ph type="title"/>
          </p:nvPr>
        </p:nvSpPr>
        <p:spPr>
          <a:xfrm>
            <a:off x="323577" y="-1"/>
            <a:ext cx="8394320" cy="892970"/>
          </a:xfrm>
          <a:prstGeom prst="rect">
            <a:avLst/>
          </a:prstGeom>
        </p:spPr>
        <p:txBody>
          <a:bodyPr/>
          <a:lstStyle>
            <a:lvl1pPr defTabSz="242315">
              <a:defRPr sz="3498"/>
            </a:lvl1pPr>
          </a:lstStyle>
          <a:p>
            <a:pPr/>
            <a:r>
              <a:t>Failed Utopia: The Costs of the “Experiment”</a:t>
            </a:r>
          </a:p>
        </p:txBody>
      </p:sp>
      <p:sp>
        <p:nvSpPr>
          <p:cNvPr id="135" name="Guenther Roth: “Weber and Schumpeter... had their famous falling-out in a Viennese coffeehouse in 1918. Weber, ‘who took nothing lightly,’ and Schumpeter, who ‘took nothing hard,’ recalled Somary who witnessed the scene, clashed over the Russian Revolution."/>
          <p:cNvSpPr txBox="1"/>
          <p:nvPr>
            <p:ph type="body" sz="half" idx="1"/>
          </p:nvPr>
        </p:nvSpPr>
        <p:spPr>
          <a:xfrm>
            <a:off x="323577" y="892968"/>
            <a:ext cx="4310194" cy="5485475"/>
          </a:xfrm>
          <a:prstGeom prst="rect">
            <a:avLst/>
          </a:prstGeom>
        </p:spPr>
        <p:txBody>
          <a:bodyPr anchor="t"/>
          <a:lstStyle>
            <a:lvl1pPr marL="296333" indent="-296333">
              <a:spcBef>
                <a:spcPts val="1200"/>
              </a:spcBef>
              <a:defRPr sz="3000">
                <a:latin typeface="Times New Roman"/>
                <a:ea typeface="Times New Roman"/>
                <a:cs typeface="Times New Roman"/>
                <a:sym typeface="Times New Roman"/>
              </a:defRPr>
            </a:lvl1pPr>
          </a:lstStyle>
          <a:p>
            <a:pPr/>
            <a:r>
              <a:t>Guenther Roth: “Weber and Schumpeter... had their famous falling-out in a Viennese coffeehouse in 1918. Weber, ‘who took nothing lightly,’ and Schumpeter, who ‘took nothing hard,’ recalled Somary who witnessed the scene, clashed over the Russian Revolution.</a:t>
            </a:r>
          </a:p>
        </p:txBody>
      </p:sp>
      <p:pic>
        <p:nvPicPr>
          <p:cNvPr id="136" name="Cursor_and_Palais_Ferstel_-_Café_Central_-_Wikipedia.png" descr="Cursor_and_Palais_Ferstel_-_Café_Central_-_Wikipedia.png"/>
          <p:cNvPicPr>
            <a:picLocks noChangeAspect="1"/>
          </p:cNvPicPr>
          <p:nvPr/>
        </p:nvPicPr>
        <p:blipFill>
          <a:blip r:embed="rId2">
            <a:extLst/>
          </a:blip>
          <a:stretch>
            <a:fillRect/>
          </a:stretch>
        </p:blipFill>
        <p:spPr>
          <a:xfrm>
            <a:off x="4633770" y="892968"/>
            <a:ext cx="4084127" cy="4569845"/>
          </a:xfrm>
          <a:prstGeom prst="rect">
            <a:avLst/>
          </a:prstGeom>
          <a:ln w="12700">
            <a:miter lim="400000"/>
          </a:ln>
        </p:spPr>
      </p:pic>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701"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702"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70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06"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70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71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11"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71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71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16"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71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72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21"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72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72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26"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72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73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31"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3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73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36"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3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740"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741"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Catch Our Breath…"/>
          <p:cNvSpPr txBox="1"/>
          <p:nvPr>
            <p:ph type="title"/>
          </p:nvPr>
        </p:nvSpPr>
        <p:spPr>
          <a:xfrm>
            <a:off x="276457" y="-2"/>
            <a:ext cx="8572501" cy="1270003"/>
          </a:xfrm>
          <a:prstGeom prst="rect">
            <a:avLst/>
          </a:prstGeom>
        </p:spPr>
        <p:txBody>
          <a:bodyPr/>
          <a:lstStyle/>
          <a:p>
            <a:pPr/>
            <a:r>
              <a:t>Notes</a:t>
            </a:r>
          </a:p>
        </p:txBody>
      </p:sp>
      <p:sp>
        <p:nvSpPr>
          <p:cNvPr id="744"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745"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Failed Utopia: The Costs of the “Experiment” II"/>
          <p:cNvSpPr txBox="1"/>
          <p:nvPr>
            <p:ph type="title"/>
          </p:nvPr>
        </p:nvSpPr>
        <p:spPr>
          <a:xfrm>
            <a:off x="323577" y="-1"/>
            <a:ext cx="8394320" cy="892970"/>
          </a:xfrm>
          <a:prstGeom prst="rect">
            <a:avLst/>
          </a:prstGeom>
        </p:spPr>
        <p:txBody>
          <a:bodyPr/>
          <a:lstStyle>
            <a:lvl1pPr defTabSz="274320">
              <a:defRPr sz="3360"/>
            </a:lvl1pPr>
          </a:lstStyle>
          <a:p>
            <a:pPr/>
            <a:r>
              <a:t>Failed Utopia: The Costs of the “Experiment” II</a:t>
            </a:r>
          </a:p>
        </p:txBody>
      </p:sp>
      <p:sp>
        <p:nvSpPr>
          <p:cNvPr id="139" name="“Schumpeter welcomed it as a laboratory experiment…. For Weber it was going to be ‘a laboratory heaped with human corpses.’ When an enraged Weber stormed out, a smiling Schumpeter remarked: ‘How can someone carry on like that in a coffeehouse?’—the proper place for irony, never seriousness…”"/>
          <p:cNvSpPr txBox="1"/>
          <p:nvPr>
            <p:ph type="body" sz="half" idx="1"/>
          </p:nvPr>
        </p:nvSpPr>
        <p:spPr>
          <a:xfrm>
            <a:off x="323577" y="892968"/>
            <a:ext cx="4310194" cy="5485475"/>
          </a:xfrm>
          <a:prstGeom prst="rect">
            <a:avLst/>
          </a:prstGeom>
        </p:spPr>
        <p:txBody>
          <a:bodyPr anchor="t"/>
          <a:lstStyle>
            <a:lvl1pPr marL="296333" indent="-296333">
              <a:spcBef>
                <a:spcPts val="1200"/>
              </a:spcBef>
              <a:defRPr sz="2800">
                <a:latin typeface="Times New Roman"/>
                <a:ea typeface="Times New Roman"/>
                <a:cs typeface="Times New Roman"/>
                <a:sym typeface="Times New Roman"/>
              </a:defRPr>
            </a:lvl1pPr>
          </a:lstStyle>
          <a:p>
            <a:pPr/>
            <a:r>
              <a: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pic>
        <p:nvPicPr>
          <p:cNvPr id="140" name="Cursor_and_Palais_Ferstel_-_Café_Central_-_Wikipedia.png" descr="Cursor_and_Palais_Ferstel_-_Café_Central_-_Wikipedia.png"/>
          <p:cNvPicPr>
            <a:picLocks noChangeAspect="1"/>
          </p:cNvPicPr>
          <p:nvPr/>
        </p:nvPicPr>
        <p:blipFill>
          <a:blip r:embed="rId2">
            <a:extLst/>
          </a:blip>
          <a:stretch>
            <a:fillRect/>
          </a:stretch>
        </p:blipFill>
        <p:spPr>
          <a:xfrm>
            <a:off x="4633770" y="892968"/>
            <a:ext cx="4084127" cy="456984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The Soviet Union: Tyranny"/>
          <p:cNvSpPr txBox="1"/>
          <p:nvPr>
            <p:ph type="title"/>
          </p:nvPr>
        </p:nvSpPr>
        <p:spPr>
          <a:xfrm>
            <a:off x="323577" y="-1"/>
            <a:ext cx="8394320" cy="892970"/>
          </a:xfrm>
          <a:prstGeom prst="rect">
            <a:avLst/>
          </a:prstGeom>
        </p:spPr>
        <p:txBody>
          <a:bodyPr/>
          <a:lstStyle>
            <a:lvl1pPr defTabSz="438911">
              <a:defRPr sz="5376">
                <a:solidFill>
                  <a:srgbClr val="800000"/>
                </a:solidFill>
              </a:defRPr>
            </a:lvl1pPr>
          </a:lstStyle>
          <a:p>
            <a:pPr/>
            <a:r>
              <a:t>The Soviet Union: Tyranny</a:t>
            </a:r>
          </a:p>
        </p:txBody>
      </p:sp>
      <p:sp>
        <p:nvSpPr>
          <p:cNvPr id="143" name="Should we dismiss the Soviet Union as simply a tyranny?…"/>
          <p:cNvSpPr txBox="1"/>
          <p:nvPr>
            <p:ph type="body" sz="half" idx="1"/>
          </p:nvPr>
        </p:nvSpPr>
        <p:spPr>
          <a:xfrm>
            <a:off x="323577" y="892968"/>
            <a:ext cx="4142508" cy="5383794"/>
          </a:xfrm>
          <a:prstGeom prst="rect">
            <a:avLst/>
          </a:prstGeom>
        </p:spPr>
        <p:txBody>
          <a:bodyPr anchor="t"/>
          <a:lstStyle/>
          <a:p>
            <a:pPr>
              <a:spcBef>
                <a:spcPts val="800"/>
              </a:spcBef>
              <a:defRPr>
                <a:latin typeface="Times New Roman"/>
                <a:ea typeface="Times New Roman"/>
                <a:cs typeface="Times New Roman"/>
                <a:sym typeface="Times New Roman"/>
              </a:defRPr>
            </a:pPr>
            <a:r>
              <a:t>Should we dismiss the Soviet Union as simply a tyranny?</a:t>
            </a:r>
          </a:p>
          <a:p>
            <a:pPr>
              <a:spcBef>
                <a:spcPts val="800"/>
              </a:spcBef>
              <a:defRPr>
                <a:latin typeface="Times New Roman"/>
                <a:ea typeface="Times New Roman"/>
                <a:cs typeface="Times New Roman"/>
                <a:sym typeface="Times New Roman"/>
              </a:defRPr>
            </a:pPr>
            <a:r>
              <a:t>One in which the standard ways of bullying and oppressing people are reinforced by technologies of bureaucracy and indoctrination?</a:t>
            </a:r>
          </a:p>
          <a:p>
            <a:pPr lvl="1">
              <a:spcBef>
                <a:spcPts val="800"/>
              </a:spcBef>
              <a:defRPr>
                <a:latin typeface="Times New Roman"/>
                <a:ea typeface="Times New Roman"/>
                <a:cs typeface="Times New Roman"/>
                <a:sym typeface="Times New Roman"/>
              </a:defRPr>
            </a:pPr>
            <a:r>
              <a:t>“Fake News” goes back to the Norman Conquest, after all…</a:t>
            </a:r>
          </a:p>
          <a:p>
            <a:pPr lvl="1">
              <a:spcBef>
                <a:spcPts val="800"/>
              </a:spcBef>
              <a:defRPr>
                <a:latin typeface="Times New Roman"/>
                <a:ea typeface="Times New Roman"/>
                <a:cs typeface="Times New Roman"/>
                <a:sym typeface="Times New Roman"/>
              </a:defRPr>
            </a:pPr>
            <a:r>
              <a:t>We are just better at it…</a:t>
            </a:r>
          </a:p>
        </p:txBody>
      </p:sp>
      <p:pic>
        <p:nvPicPr>
          <p:cNvPr id="144" name="What_did_the_West_think_of_the_Nazi-Soviet_Pact_.png" descr="What_did_the_West_think_of_the_Nazi-Soviet_Pact_.png"/>
          <p:cNvPicPr>
            <a:picLocks noChangeAspect="1"/>
          </p:cNvPicPr>
          <p:nvPr/>
        </p:nvPicPr>
        <p:blipFill>
          <a:blip r:embed="rId2">
            <a:extLst/>
          </a:blip>
          <a:stretch>
            <a:fillRect/>
          </a:stretch>
        </p:blipFill>
        <p:spPr>
          <a:xfrm>
            <a:off x="4466085" y="892968"/>
            <a:ext cx="4251812" cy="265457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Failed Utopia: The Butcher’s Bill"/>
          <p:cNvSpPr txBox="1"/>
          <p:nvPr>
            <p:ph type="title"/>
          </p:nvPr>
        </p:nvSpPr>
        <p:spPr>
          <a:xfrm>
            <a:off x="323577" y="-1"/>
            <a:ext cx="8394320" cy="892970"/>
          </a:xfrm>
          <a:prstGeom prst="rect">
            <a:avLst/>
          </a:prstGeom>
        </p:spPr>
        <p:txBody>
          <a:bodyPr/>
          <a:lstStyle>
            <a:lvl1pPr defTabSz="402336">
              <a:defRPr sz="4928"/>
            </a:lvl1pPr>
          </a:lstStyle>
          <a:p>
            <a:pPr/>
            <a:r>
              <a:t>Failed Utopia: The Butcher’s Bill</a:t>
            </a:r>
          </a:p>
        </p:txBody>
      </p:sp>
      <p:sp>
        <p:nvSpPr>
          <p:cNvPr id="147" name="Russian Civil War: 3M?…"/>
          <p:cNvSpPr txBox="1"/>
          <p:nvPr>
            <p:ph type="body" sz="half" idx="1"/>
          </p:nvPr>
        </p:nvSpPr>
        <p:spPr>
          <a:xfrm>
            <a:off x="323577" y="892968"/>
            <a:ext cx="3491883" cy="5485475"/>
          </a:xfrm>
          <a:prstGeom prst="rect">
            <a:avLst/>
          </a:prstGeom>
        </p:spPr>
        <p:txBody>
          <a:bodyPr anchor="t"/>
          <a:lstStyle/>
          <a:p>
            <a:pPr>
              <a:spcBef>
                <a:spcPts val="800"/>
              </a:spcBef>
              <a:defRPr>
                <a:latin typeface="Times New Roman"/>
                <a:ea typeface="Times New Roman"/>
                <a:cs typeface="Times New Roman"/>
                <a:sym typeface="Times New Roman"/>
              </a:defRPr>
            </a:pPr>
            <a:r>
              <a:t>Russian Civil War: 3M?</a:t>
            </a:r>
          </a:p>
          <a:p>
            <a:pPr>
              <a:spcBef>
                <a:spcPts val="800"/>
              </a:spcBef>
              <a:defRPr>
                <a:latin typeface="Times New Roman"/>
                <a:ea typeface="Times New Roman"/>
                <a:cs typeface="Times New Roman"/>
                <a:sym typeface="Times New Roman"/>
              </a:defRPr>
            </a:pPr>
            <a:r>
              <a:t>Collectivization of agriculture: 10M?</a:t>
            </a:r>
          </a:p>
          <a:p>
            <a:pPr>
              <a:spcBef>
                <a:spcPts val="800"/>
              </a:spcBef>
              <a:defRPr>
                <a:latin typeface="Times New Roman"/>
                <a:ea typeface="Times New Roman"/>
                <a:cs typeface="Times New Roman"/>
                <a:sym typeface="Times New Roman"/>
              </a:defRPr>
            </a:pPr>
            <a:r>
              <a:t>Great Terror: 2M?</a:t>
            </a:r>
          </a:p>
          <a:p>
            <a:pPr>
              <a:spcBef>
                <a:spcPts val="800"/>
              </a:spcBef>
              <a:defRPr>
                <a:latin typeface="Times New Roman"/>
                <a:ea typeface="Times New Roman"/>
                <a:cs typeface="Times New Roman"/>
                <a:sym typeface="Times New Roman"/>
              </a:defRPr>
            </a:pPr>
            <a:r>
              <a:t>Post-WWII purge: 2M?</a:t>
            </a:r>
          </a:p>
          <a:p>
            <a:pPr>
              <a:spcBef>
                <a:spcPts val="800"/>
              </a:spcBef>
              <a:defRPr>
                <a:latin typeface="Times New Roman"/>
                <a:ea typeface="Times New Roman"/>
                <a:cs typeface="Times New Roman"/>
                <a:sym typeface="Times New Roman"/>
              </a:defRPr>
            </a:pPr>
            <a:r>
              <a:t>Anti-landlordism: 4M?</a:t>
            </a:r>
          </a:p>
          <a:p>
            <a:pPr>
              <a:spcBef>
                <a:spcPts val="800"/>
              </a:spcBef>
              <a:defRPr>
                <a:latin typeface="Times New Roman"/>
                <a:ea typeface="Times New Roman"/>
                <a:cs typeface="Times New Roman"/>
                <a:sym typeface="Times New Roman"/>
              </a:defRPr>
            </a:pPr>
            <a:r>
              <a:t>Collectivization: 4M?</a:t>
            </a:r>
          </a:p>
          <a:p>
            <a:pPr>
              <a:spcBef>
                <a:spcPts val="800"/>
              </a:spcBef>
              <a:defRPr>
                <a:latin typeface="Times New Roman"/>
                <a:ea typeface="Times New Roman"/>
                <a:cs typeface="Times New Roman"/>
                <a:sym typeface="Times New Roman"/>
              </a:defRPr>
            </a:pPr>
            <a:r>
              <a:t>Great Leap Forward famine: 50M?</a:t>
            </a:r>
          </a:p>
          <a:p>
            <a:pPr>
              <a:spcBef>
                <a:spcPts val="800"/>
              </a:spcBef>
              <a:defRPr>
                <a:latin typeface="Times New Roman"/>
                <a:ea typeface="Times New Roman"/>
                <a:cs typeface="Times New Roman"/>
                <a:sym typeface="Times New Roman"/>
              </a:defRPr>
            </a:pPr>
            <a:r>
              <a:t>Cultural Revolution: 5M?</a:t>
            </a:r>
          </a:p>
          <a:p>
            <a:pPr>
              <a:spcBef>
                <a:spcPts val="800"/>
              </a:spcBef>
              <a:defRPr>
                <a:latin typeface="Times New Roman"/>
                <a:ea typeface="Times New Roman"/>
                <a:cs typeface="Times New Roman"/>
                <a:sym typeface="Times New Roman"/>
              </a:defRPr>
            </a:pPr>
            <a:r>
              <a:t>Pol Pot: 1.5M</a:t>
            </a:r>
          </a:p>
          <a:p>
            <a:pPr>
              <a:spcBef>
                <a:spcPts val="800"/>
              </a:spcBef>
              <a:defRPr>
                <a:latin typeface="Times New Roman"/>
                <a:ea typeface="Times New Roman"/>
                <a:cs typeface="Times New Roman"/>
                <a:sym typeface="Times New Roman"/>
              </a:defRPr>
            </a:pPr>
            <a:r>
              <a:t>Kim Dynasty: ????</a:t>
            </a:r>
          </a:p>
        </p:txBody>
      </p:sp>
      <p:pic>
        <p:nvPicPr>
          <p:cNvPr id="148" name="Cursor_and_GREAT_LEAP_FORWARD__MOBILIZING_THE_MASSES__BACKYARD_FURNACES_AND_SUFFERING___Facts_and_Details.png" descr="Cursor_and_GREAT_LEAP_FORWARD__MOBILIZING_THE_MASSES__BACKYARD_FURNACES_AND_SUFFERING___Facts_and_Details.png"/>
          <p:cNvPicPr>
            <a:picLocks noChangeAspect="1"/>
          </p:cNvPicPr>
          <p:nvPr/>
        </p:nvPicPr>
        <p:blipFill>
          <a:blip r:embed="rId2">
            <a:extLst/>
          </a:blip>
          <a:stretch>
            <a:fillRect/>
          </a:stretch>
        </p:blipFill>
        <p:spPr>
          <a:xfrm>
            <a:off x="4819482" y="892968"/>
            <a:ext cx="3898415" cy="548547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01111">
              <a:defRPr sz="2581">
                <a:uFill>
                  <a:solidFill>
                    <a:srgbClr val="000000"/>
                  </a:solidFill>
                </a:uFill>
              </a:defRPr>
            </a:pPr>
            <a:r>
              <a:t>U.C. Berkeley: Economics 115: Spring 2020</a:t>
            </a:r>
            <a:r>
              <a:rPr sz="4539">
                <a:latin typeface="Calibri"/>
                <a:ea typeface="Calibri"/>
                <a:cs typeface="Calibri"/>
                <a:sym typeface="Calibri"/>
              </a:rPr>
              <a:t> </a:t>
            </a:r>
            <a:endParaRPr sz="4539"/>
          </a:p>
          <a:p>
            <a:pPr defTabSz="301111">
              <a:defRPr sz="3916">
                <a:uFill>
                  <a:solidFill>
                    <a:srgbClr val="000000"/>
                  </a:solidFill>
                </a:uFill>
                <a:latin typeface="Calibri"/>
                <a:ea typeface="Calibri"/>
                <a:cs typeface="Calibri"/>
                <a:sym typeface="Calibri"/>
              </a:defRPr>
            </a:pPr>
            <a:r>
              <a:t>20th Century Economic History: Lecture 8: Alternatives to Let-It-Alone Marketism</a:t>
            </a:r>
          </a:p>
        </p:txBody>
      </p:sp>
      <p:sp>
        <p:nvSpPr>
          <p:cNvPr id="8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2020-02-25</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M 2020-03-01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https://github.com/braddelong/public-files/blob/master/econ-115-lecture-8.pptx</a:t>
            </a:r>
            <a:r>
              <a:rPr sz="1372"/>
              <a:t>&gt;</a:t>
            </a:r>
            <a:endParaRPr sz="1372"/>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he George Orwell Tradition"/>
          <p:cNvSpPr txBox="1"/>
          <p:nvPr>
            <p:ph type="title"/>
          </p:nvPr>
        </p:nvSpPr>
        <p:spPr>
          <a:xfrm>
            <a:off x="323577" y="-1"/>
            <a:ext cx="8394320" cy="892970"/>
          </a:xfrm>
          <a:prstGeom prst="rect">
            <a:avLst/>
          </a:prstGeom>
        </p:spPr>
        <p:txBody>
          <a:bodyPr/>
          <a:lstStyle>
            <a:lvl1pPr defTabSz="438911">
              <a:defRPr sz="5376"/>
            </a:lvl1pPr>
          </a:lstStyle>
          <a:p>
            <a:pPr/>
            <a:r>
              <a:t>The George Orwell Tradition</a:t>
            </a:r>
          </a:p>
        </p:txBody>
      </p:sp>
      <p:sp>
        <p:nvSpPr>
          <p:cNvPr id="151" name="George Orwell’s 1984…"/>
          <p:cNvSpPr txBox="1"/>
          <p:nvPr>
            <p:ph type="body" sz="half" idx="1"/>
          </p:nvPr>
        </p:nvSpPr>
        <p:spPr>
          <a:xfrm>
            <a:off x="323577" y="892968"/>
            <a:ext cx="4445375" cy="5505959"/>
          </a:xfrm>
          <a:prstGeom prst="rect">
            <a:avLst/>
          </a:prstGeom>
        </p:spPr>
        <p:txBody>
          <a:bodyPr anchor="t"/>
          <a:lstStyle/>
          <a:p>
            <a:pPr marL="254846" indent="-254846" defTabSz="353258">
              <a:spcBef>
                <a:spcPts val="700"/>
              </a:spcBef>
              <a:defRPr sz="2064">
                <a:latin typeface="Times New Roman"/>
                <a:ea typeface="Times New Roman"/>
                <a:cs typeface="Times New Roman"/>
                <a:sym typeface="Times New Roman"/>
              </a:defRPr>
            </a:pPr>
            <a:r>
              <a:t>George Orwell’s </a:t>
            </a:r>
            <a:r>
              <a:rPr i="1"/>
              <a:t>1984</a:t>
            </a:r>
            <a:endParaRPr i="1"/>
          </a:p>
          <a:p>
            <a:pPr lvl="1" marL="637116" indent="-254846" defTabSz="353258">
              <a:spcBef>
                <a:spcPts val="700"/>
              </a:spcBef>
              <a:defRPr sz="2064">
                <a:latin typeface="Times New Roman"/>
                <a:ea typeface="Times New Roman"/>
                <a:cs typeface="Times New Roman"/>
                <a:sym typeface="Times New Roman"/>
              </a:defRPr>
            </a:pPr>
            <a:r>
              <a:t>Estate-based authoritarianism as the natural Agrarian Age form of government</a:t>
            </a:r>
          </a:p>
          <a:p>
            <a:pPr lvl="1" marL="637116" indent="-254846" defTabSz="353258">
              <a:spcBef>
                <a:spcPts val="700"/>
              </a:spcBef>
              <a:defRPr sz="2064">
                <a:latin typeface="Times New Roman"/>
                <a:ea typeface="Times New Roman"/>
                <a:cs typeface="Times New Roman"/>
                <a:sym typeface="Times New Roman"/>
              </a:defRPr>
            </a:pPr>
            <a:r>
              <a:t>Totalitarianism as the natural Industrial Age form of government: “a boot stamping on a human face, forever…”</a:t>
            </a:r>
          </a:p>
          <a:p>
            <a:pPr marL="254846" indent="-254846" defTabSz="353258">
              <a:spcBef>
                <a:spcPts val="700"/>
              </a:spcBef>
              <a:defRPr sz="2064">
                <a:latin typeface="Times New Roman"/>
                <a:ea typeface="Times New Roman"/>
                <a:cs typeface="Times New Roman"/>
                <a:sym typeface="Times New Roman"/>
              </a:defRPr>
            </a:pPr>
            <a:r>
              <a:t>What is “totalitarianism”?</a:t>
            </a:r>
          </a:p>
          <a:p>
            <a:pPr lvl="1" marL="637116" indent="-254846" defTabSz="353258">
              <a:spcBef>
                <a:spcPts val="700"/>
              </a:spcBef>
              <a:defRPr sz="2064">
                <a:latin typeface="Times New Roman"/>
                <a:ea typeface="Times New Roman"/>
                <a:cs typeface="Times New Roman"/>
                <a:sym typeface="Times New Roman"/>
              </a:defRPr>
            </a:pPr>
            <a:r>
              <a:t>Is it possible?</a:t>
            </a:r>
          </a:p>
          <a:p>
            <a:pPr lvl="1" marL="637116" indent="-254846" defTabSz="353258">
              <a:spcBef>
                <a:spcPts val="700"/>
              </a:spcBef>
              <a:defRPr sz="2064">
                <a:latin typeface="Times New Roman"/>
                <a:ea typeface="Times New Roman"/>
                <a:cs typeface="Times New Roman"/>
                <a:sym typeface="Times New Roman"/>
              </a:defRPr>
            </a:pPr>
            <a:r>
              <a:t>Is it stable?</a:t>
            </a:r>
          </a:p>
          <a:p>
            <a:pPr lvl="1" marL="637116" indent="-254846" defTabSz="353258">
              <a:spcBef>
                <a:spcPts val="700"/>
              </a:spcBef>
              <a:defRPr sz="2064">
                <a:latin typeface="Times New Roman"/>
                <a:ea typeface="Times New Roman"/>
                <a:cs typeface="Times New Roman"/>
                <a:sym typeface="Times New Roman"/>
              </a:defRPr>
            </a:pPr>
            <a:r>
              <a:t>Is it a model?</a:t>
            </a:r>
          </a:p>
          <a:p>
            <a:pPr lvl="2" marL="1019386" indent="-254846" defTabSz="353258">
              <a:spcBef>
                <a:spcPts val="700"/>
              </a:spcBef>
              <a:defRPr sz="2064">
                <a:latin typeface="Times New Roman"/>
                <a:ea typeface="Times New Roman"/>
                <a:cs typeface="Times New Roman"/>
                <a:sym typeface="Times New Roman"/>
              </a:defRPr>
            </a:pPr>
            <a:r>
              <a:t>Religious or quasi-religious fervor?</a:t>
            </a:r>
          </a:p>
          <a:p>
            <a:pPr lvl="2" marL="1019386" indent="-254846" defTabSz="353258">
              <a:spcBef>
                <a:spcPts val="700"/>
              </a:spcBef>
              <a:defRPr sz="2064">
                <a:latin typeface="Times New Roman"/>
                <a:ea typeface="Times New Roman"/>
                <a:cs typeface="Times New Roman"/>
                <a:sym typeface="Times New Roman"/>
              </a:defRPr>
            </a:pPr>
            <a:r>
              <a:t>Cf.: Hobsbawm</a:t>
            </a:r>
          </a:p>
        </p:txBody>
      </p:sp>
      <p:pic>
        <p:nvPicPr>
          <p:cNvPr id="152" name="Cursor_and_george_orwell_-_Google_Search.png" descr="Cursor_and_george_orwell_-_Google_Search.png"/>
          <p:cNvPicPr>
            <a:picLocks noChangeAspect="1"/>
          </p:cNvPicPr>
          <p:nvPr/>
        </p:nvPicPr>
        <p:blipFill>
          <a:blip r:embed="rId2">
            <a:extLst/>
          </a:blip>
          <a:stretch>
            <a:fillRect/>
          </a:stretch>
        </p:blipFill>
        <p:spPr>
          <a:xfrm>
            <a:off x="4768951" y="892968"/>
            <a:ext cx="3948946" cy="550595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Failed Utopia: Politics"/>
          <p:cNvSpPr txBox="1"/>
          <p:nvPr>
            <p:ph type="title"/>
          </p:nvPr>
        </p:nvSpPr>
        <p:spPr>
          <a:xfrm>
            <a:off x="323577" y="-1"/>
            <a:ext cx="8394320" cy="892970"/>
          </a:xfrm>
          <a:prstGeom prst="rect">
            <a:avLst/>
          </a:prstGeom>
        </p:spPr>
        <p:txBody>
          <a:bodyPr/>
          <a:lstStyle>
            <a:lvl1pPr defTabSz="438911">
              <a:defRPr sz="5376"/>
            </a:lvl1pPr>
          </a:lstStyle>
          <a:p>
            <a:pPr/>
            <a:r>
              <a:t>Failed Utopia: Politics</a:t>
            </a:r>
          </a:p>
        </p:txBody>
      </p:sp>
      <p:sp>
        <p:nvSpPr>
          <p:cNvPr id="155" name="Rosa Luxemburg: “The tacit assumption underlying the Lenin-Trotsky theory of dictatorship is this: that the socialist transformation is something for which a ready-made formula lies completed in the pocket of the revolutionary party…. We [do] know more or less what we must eliminate……"/>
          <p:cNvSpPr txBox="1"/>
          <p:nvPr>
            <p:ph type="body" sz="half" idx="1"/>
          </p:nvPr>
        </p:nvSpPr>
        <p:spPr>
          <a:xfrm>
            <a:off x="323577" y="892968"/>
            <a:ext cx="4255490" cy="5383794"/>
          </a:xfrm>
          <a:prstGeom prst="rect">
            <a:avLst/>
          </a:prstGeom>
        </p:spPr>
        <p:txBody>
          <a:bodyPr anchor="t"/>
          <a:lstStyle/>
          <a:p>
            <a:pPr marL="213359" indent="-213359" defTabSz="295751">
              <a:spcBef>
                <a:spcPts val="600"/>
              </a:spcBef>
              <a:defRPr sz="1728">
                <a:latin typeface="Times New Roman"/>
                <a:ea typeface="Times New Roman"/>
                <a:cs typeface="Times New Roman"/>
                <a:sym typeface="Times New Roman"/>
              </a:defRPr>
            </a:pPr>
            <a:r>
              <a:t>Rosa Luxemburg: “The tacit assumption underlying the Lenin-Trotsky theory of dictatorship is this: that the socialist transformation is something for which a ready-made formula lies completed in the pocket of the revolutionary party…. We [do] know more or less what we must eliminate… </a:t>
            </a:r>
          </a:p>
          <a:p>
            <a:pPr marL="213359" indent="-213359" defTabSz="295751">
              <a:spcBef>
                <a:spcPts val="600"/>
              </a:spcBef>
              <a:defRPr sz="1728">
                <a:latin typeface="Times New Roman"/>
                <a:ea typeface="Times New Roman"/>
                <a:cs typeface="Times New Roman"/>
                <a:sym typeface="Times New Roman"/>
              </a:defRPr>
            </a:pPr>
            <a:r>
              <a: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marL="213359" indent="-213359" defTabSz="295751">
              <a:spcBef>
                <a:spcPts val="600"/>
              </a:spcBef>
              <a:defRPr sz="1728">
                <a:latin typeface="Times New Roman"/>
                <a:ea typeface="Times New Roman"/>
                <a:cs typeface="Times New Roman"/>
                <a:sym typeface="Times New Roman"/>
              </a:defRPr>
            </a:pPr>
          </a:p>
          <a:p>
            <a:pPr marL="213359" indent="-213359" defTabSz="295751">
              <a:spcBef>
                <a:spcPts val="600"/>
              </a:spcBef>
              <a:defRPr sz="1728">
                <a:latin typeface="Times New Roman"/>
                <a:ea typeface="Times New Roman"/>
                <a:cs typeface="Times New Roman"/>
                <a:sym typeface="Times New Roman"/>
              </a:defRPr>
            </a:pPr>
            <a:r>
              <a:t>What did Lenin do? The German war economy…</a:t>
            </a:r>
          </a:p>
        </p:txBody>
      </p:sp>
      <p:pic>
        <p:nvPicPr>
          <p:cNvPr id="156" name="Cursor_and_Rosa_Lux_Berlin_1907_-_Rosa_Luxemburg_-_Wikipedia.png" descr="Cursor_and_Rosa_Lux_Berlin_1907_-_Rosa_Luxemburg_-_Wikipedia.png"/>
          <p:cNvPicPr>
            <a:picLocks noChangeAspect="1"/>
          </p:cNvPicPr>
          <p:nvPr/>
        </p:nvPicPr>
        <p:blipFill>
          <a:blip r:embed="rId2">
            <a:extLst/>
          </a:blip>
          <a:srcRect l="0" t="0" r="0" b="6572"/>
          <a:stretch>
            <a:fillRect/>
          </a:stretch>
        </p:blipFill>
        <p:spPr>
          <a:xfrm>
            <a:off x="4579066" y="892968"/>
            <a:ext cx="4138831" cy="518234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Failed Utopia: Politics II"/>
          <p:cNvSpPr txBox="1"/>
          <p:nvPr>
            <p:ph type="title"/>
          </p:nvPr>
        </p:nvSpPr>
        <p:spPr>
          <a:xfrm>
            <a:off x="323577" y="-1"/>
            <a:ext cx="8394320" cy="892970"/>
          </a:xfrm>
          <a:prstGeom prst="rect">
            <a:avLst/>
          </a:prstGeom>
        </p:spPr>
        <p:txBody>
          <a:bodyPr/>
          <a:lstStyle>
            <a:lvl1pPr defTabSz="438911">
              <a:defRPr sz="5376"/>
            </a:lvl1pPr>
          </a:lstStyle>
          <a:p>
            <a:pPr/>
            <a:r>
              <a:t>Failed Utopia: Politics II</a:t>
            </a:r>
          </a:p>
        </p:txBody>
      </p:sp>
      <p:sp>
        <p:nvSpPr>
          <p:cNvPr id="159" name="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
          <p:cNvSpPr txBox="1"/>
          <p:nvPr>
            <p:ph type="body" sz="half" idx="1"/>
          </p:nvPr>
        </p:nvSpPr>
        <p:spPr>
          <a:xfrm>
            <a:off x="323577" y="892968"/>
            <a:ext cx="4255490" cy="5546887"/>
          </a:xfrm>
          <a:prstGeom prst="rect">
            <a:avLst/>
          </a:prstGeom>
        </p:spPr>
        <p:txBody>
          <a:bodyPr anchor="t"/>
          <a:lstStyle>
            <a:lvl1pPr marL="293369" indent="-293369" defTabSz="406657">
              <a:spcBef>
                <a:spcPts val="800"/>
              </a:spcBef>
              <a:defRPr sz="2376">
                <a:latin typeface="Times New Roman"/>
                <a:ea typeface="Times New Roman"/>
                <a:cs typeface="Times New Roman"/>
                <a:sym typeface="Times New Roman"/>
              </a:defRPr>
            </a:lvl1pPr>
          </a:lstStyle>
          <a:p>
            <a:pPr/>
            <a:r>
              <a:t>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a:t>
            </a:r>
          </a:p>
        </p:txBody>
      </p:sp>
      <p:pic>
        <p:nvPicPr>
          <p:cNvPr id="160" name="Cursor_and_Rosa_Lux_Berlin_1907_-_Rosa_Luxemburg_-_Wikipedia.png" descr="Cursor_and_Rosa_Lux_Berlin_1907_-_Rosa_Luxemburg_-_Wikipedia.png"/>
          <p:cNvPicPr>
            <a:picLocks noChangeAspect="1"/>
          </p:cNvPicPr>
          <p:nvPr/>
        </p:nvPicPr>
        <p:blipFill>
          <a:blip r:embed="rId2">
            <a:extLst/>
          </a:blip>
          <a:srcRect l="0" t="0" r="0" b="6572"/>
          <a:stretch>
            <a:fillRect/>
          </a:stretch>
        </p:blipFill>
        <p:spPr>
          <a:xfrm>
            <a:off x="4579066" y="892968"/>
            <a:ext cx="4138831" cy="518234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Failed Utopia: Our Friend Nikita Sergeyevitch"/>
          <p:cNvSpPr txBox="1"/>
          <p:nvPr>
            <p:ph type="title"/>
          </p:nvPr>
        </p:nvSpPr>
        <p:spPr>
          <a:xfrm>
            <a:off x="323577" y="-1"/>
            <a:ext cx="8394320" cy="892970"/>
          </a:xfrm>
          <a:prstGeom prst="rect">
            <a:avLst/>
          </a:prstGeom>
        </p:spPr>
        <p:txBody>
          <a:bodyPr/>
          <a:lstStyle>
            <a:lvl1pPr defTabSz="283463">
              <a:defRPr sz="3472"/>
            </a:lvl1pPr>
          </a:lstStyle>
          <a:p>
            <a:pPr/>
            <a:r>
              <a:t>Failed Utopia: Our Friend Nikita Sergeyevitch</a:t>
            </a:r>
          </a:p>
        </p:txBody>
      </p:sp>
      <p:sp>
        <p:nvSpPr>
          <p:cNvPr id="163" name="Francis Spufford: “So much blood, and only one justification for it…. If it had been all prologue, all only the last spasms of death in the old, cruel world…. Today the radio was reporting… Prague….…"/>
          <p:cNvSpPr txBox="1"/>
          <p:nvPr>
            <p:ph type="body" sz="half" idx="1"/>
          </p:nvPr>
        </p:nvSpPr>
        <p:spPr>
          <a:xfrm>
            <a:off x="323577" y="892968"/>
            <a:ext cx="4435275" cy="5462213"/>
          </a:xfrm>
          <a:prstGeom prst="rect">
            <a:avLst/>
          </a:prstGeom>
        </p:spPr>
        <p:txBody>
          <a:bodyPr anchor="t"/>
          <a:lstStyle/>
          <a:p>
            <a:pPr marL="254846" indent="-254846" defTabSz="353258">
              <a:spcBef>
                <a:spcPts val="700"/>
              </a:spcBef>
              <a:defRPr sz="2064">
                <a:latin typeface="Times New Roman"/>
                <a:ea typeface="Times New Roman"/>
                <a:cs typeface="Times New Roman"/>
                <a:sym typeface="Times New Roman"/>
              </a:defRPr>
            </a:pPr>
            <a:r>
              <a:t>Francis Spufford: “So much blood, and only one justification for it…. If it had been all prologue, all only the last spasms of death in the old, cruel world…. Today the radio was reporting… Prague…. </a:t>
            </a:r>
          </a:p>
          <a:p>
            <a:pPr marL="254846" indent="-254846" defTabSz="353258">
              <a:spcBef>
                <a:spcPts val="700"/>
              </a:spcBef>
              <a:defRPr sz="2064">
                <a:latin typeface="Times New Roman"/>
                <a:ea typeface="Times New Roman"/>
                <a:cs typeface="Times New Roman"/>
                <a:sym typeface="Times New Roman"/>
              </a:defRPr>
            </a:pPr>
            <a:r>
              <a: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marL="254846" indent="-254846" defTabSz="353258">
              <a:spcBef>
                <a:spcPts val="700"/>
              </a:spcBef>
              <a:defRPr sz="2064">
                <a:latin typeface="Times New Roman"/>
                <a:ea typeface="Times New Roman"/>
                <a:cs typeface="Times New Roman"/>
                <a:sym typeface="Times New Roman"/>
              </a:defRPr>
            </a:pPr>
            <a:r>
              <a:t>“And then… the retired monster sat very still on the bench by the field…”</a:t>
            </a:r>
          </a:p>
        </p:txBody>
      </p:sp>
      <p:pic>
        <p:nvPicPr>
          <p:cNvPr id="164" name="Cursor_and_Khruschev_shoe_fake_-_Shoe-banging_incident_-_Wikipedia.png" descr="Cursor_and_Khruschev_shoe_fake_-_Shoe-banging_incident_-_Wikipedia.png"/>
          <p:cNvPicPr>
            <a:picLocks noChangeAspect="1"/>
          </p:cNvPicPr>
          <p:nvPr/>
        </p:nvPicPr>
        <p:blipFill>
          <a:blip r:embed="rId2">
            <a:extLst/>
          </a:blip>
          <a:stretch>
            <a:fillRect/>
          </a:stretch>
        </p:blipFill>
        <p:spPr>
          <a:xfrm>
            <a:off x="4758852" y="892968"/>
            <a:ext cx="3959045" cy="5462213"/>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Would a Non-Authoritarian Communism Have Been So Bad?"/>
          <p:cNvSpPr txBox="1"/>
          <p:nvPr>
            <p:ph type="title"/>
          </p:nvPr>
        </p:nvSpPr>
        <p:spPr>
          <a:xfrm>
            <a:off x="314537" y="0"/>
            <a:ext cx="8501531" cy="1152994"/>
          </a:xfrm>
          <a:prstGeom prst="rect">
            <a:avLst/>
          </a:prstGeom>
        </p:spPr>
        <p:txBody>
          <a:bodyPr/>
          <a:lstStyle>
            <a:lvl1pPr defTabSz="279320">
              <a:defRPr b="1" sz="3672">
                <a:solidFill>
                  <a:srgbClr val="000080"/>
                </a:solidFill>
                <a:latin typeface="+mn-lt"/>
                <a:ea typeface="+mn-ea"/>
                <a:cs typeface="+mn-cs"/>
                <a:sym typeface="Helvetica"/>
              </a:defRPr>
            </a:lvl1pPr>
          </a:lstStyle>
          <a:p>
            <a:pPr/>
            <a:r>
              <a:t>Would a Non-Authoritarian Communism Have Been So Bad?</a:t>
            </a:r>
          </a:p>
        </p:txBody>
      </p:sp>
      <p:sp>
        <p:nvSpPr>
          <p:cNvPr id="167" name="John Maynard Keynes:…"/>
          <p:cNvSpPr txBox="1"/>
          <p:nvPr>
            <p:ph type="body" sz="half" idx="1"/>
          </p:nvPr>
        </p:nvSpPr>
        <p:spPr>
          <a:xfrm>
            <a:off x="314537" y="1152993"/>
            <a:ext cx="3977463" cy="5393770"/>
          </a:xfrm>
          <a:prstGeom prst="rect">
            <a:avLst/>
          </a:prstGeom>
        </p:spPr>
        <p:txBody>
          <a:bodyPr anchor="t"/>
          <a:lstStyle/>
          <a:p>
            <a:pPr marL="179116" indent="-179116" defTabSz="262889">
              <a:spcBef>
                <a:spcPts val="500"/>
              </a:spcBef>
              <a:defRPr sz="1279">
                <a:latin typeface="Times New Roman"/>
                <a:ea typeface="Times New Roman"/>
                <a:cs typeface="Times New Roman"/>
                <a:sym typeface="Times New Roman"/>
              </a:defRPr>
            </a:pPr>
            <a:r>
              <a:t>John Maynard Keynes:</a:t>
            </a:r>
          </a:p>
          <a:p>
            <a:pPr lvl="1" marL="463596" indent="-179116" defTabSz="262889">
              <a:spcBef>
                <a:spcPts val="500"/>
              </a:spcBef>
              <a:defRPr sz="1279">
                <a:latin typeface="Times New Roman"/>
                <a:ea typeface="Times New Roman"/>
                <a:cs typeface="Times New Roman"/>
                <a:sym typeface="Times New Roman"/>
              </a:defRPr>
            </a:pPr>
            <a:r>
              <a:t>“Russian Communism… tries to construct a framework… in which pecuniary motives… shall have a changed relative importance…. Money-making…will simply not occur to a respectable young man as a possible opening, any more than the career of a gentleman burglar or acquiring skill in forgery and embezzlement…. </a:t>
            </a:r>
          </a:p>
          <a:p>
            <a:pPr lvl="1" marL="463596" indent="-179116" defTabSz="262889">
              <a:spcBef>
                <a:spcPts val="500"/>
              </a:spcBef>
              <a:defRPr sz="1279">
                <a:latin typeface="Times New Roman"/>
                <a:ea typeface="Times New Roman"/>
                <a:cs typeface="Times New Roman"/>
                <a:sym typeface="Times New Roman"/>
              </a:defRPr>
            </a:pPr>
            <a:r>
              <a:t>“This system does not mean a complete leveling down of incomes…. The private trader is a sort of permitted outlaw, without privileges or protection…. The effect of these social changes has been, I think, to make a real change in the predominant attitude towards money…. Money-making and money-accumulating cannot enter into the life-calculations of a rational man who accepts the Soviet rule in the way in which they enter into ours…. </a:t>
            </a:r>
          </a:p>
          <a:p>
            <a:pPr lvl="1" marL="463596" indent="-179116" defTabSz="262889">
              <a:spcBef>
                <a:spcPts val="500"/>
              </a:spcBef>
              <a:defRPr sz="1279">
                <a:latin typeface="Times New Roman"/>
                <a:ea typeface="Times New Roman"/>
                <a:cs typeface="Times New Roman"/>
                <a:sym typeface="Times New Roman"/>
              </a:defRPr>
            </a:pPr>
            <a:r>
              <a:t>“All this may prove Utopian, or destructive of true welfare, though, perhaps, not so Utopian, pursued in an intense religious spirit, as it would be if it were pursued in a matter-of-fact way. </a:t>
            </a:r>
          </a:p>
          <a:p>
            <a:pPr lvl="1" marL="463596" indent="-179116" defTabSz="262889">
              <a:spcBef>
                <a:spcPts val="500"/>
              </a:spcBef>
              <a:defRPr sz="1279">
                <a:latin typeface="Times New Roman"/>
                <a:ea typeface="Times New Roman"/>
                <a:cs typeface="Times New Roman"/>
                <a:sym typeface="Times New Roman"/>
              </a:defRPr>
            </a:pPr>
            <a:r>
              <a:t>“But is it appropriate to assume, as most of us have assumed hitherto, that it is insincere or wicked?…”</a:t>
            </a:r>
          </a:p>
        </p:txBody>
      </p:sp>
      <p:pic>
        <p:nvPicPr>
          <p:cNvPr id="168" name="Nuremburg_Rally.png" descr="Nuremburg_Rally.png"/>
          <p:cNvPicPr>
            <a:picLocks noChangeAspect="1"/>
          </p:cNvPicPr>
          <p:nvPr/>
        </p:nvPicPr>
        <p:blipFill>
          <a:blip r:embed="rId2">
            <a:extLst/>
          </a:blip>
          <a:stretch>
            <a:fillRect/>
          </a:stretch>
        </p:blipFill>
        <p:spPr>
          <a:xfrm>
            <a:off x="4291999" y="1152993"/>
            <a:ext cx="4524070" cy="2721078"/>
          </a:xfrm>
          <a:prstGeom prst="rect">
            <a:avLst/>
          </a:prstGeom>
          <a:ln w="12700">
            <a:miter lim="400000"/>
          </a:ln>
        </p:spPr>
      </p:pic>
      <p:pic>
        <p:nvPicPr>
          <p:cNvPr id="169" name="Red_Square.png" descr="Red_Square.png"/>
          <p:cNvPicPr>
            <a:picLocks noChangeAspect="1"/>
          </p:cNvPicPr>
          <p:nvPr/>
        </p:nvPicPr>
        <p:blipFill>
          <a:blip r:embed="rId3">
            <a:extLst/>
          </a:blip>
          <a:stretch>
            <a:fillRect/>
          </a:stretch>
        </p:blipFill>
        <p:spPr>
          <a:xfrm>
            <a:off x="4291999" y="3846785"/>
            <a:ext cx="4524070" cy="2699978"/>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Failed Utopia: Social and Economic Organization"/>
          <p:cNvSpPr txBox="1"/>
          <p:nvPr>
            <p:ph type="title"/>
          </p:nvPr>
        </p:nvSpPr>
        <p:spPr>
          <a:xfrm>
            <a:off x="323577" y="-1"/>
            <a:ext cx="8394320" cy="892970"/>
          </a:xfrm>
          <a:prstGeom prst="rect">
            <a:avLst/>
          </a:prstGeom>
        </p:spPr>
        <p:txBody>
          <a:bodyPr/>
          <a:lstStyle>
            <a:lvl1pPr defTabSz="265175">
              <a:defRPr sz="3248"/>
            </a:lvl1pPr>
          </a:lstStyle>
          <a:p>
            <a:pPr/>
            <a:r>
              <a:t>Failed Utopia: Social and Economic Organization</a:t>
            </a:r>
          </a:p>
        </p:txBody>
      </p:sp>
      <p:sp>
        <p:nvSpPr>
          <p:cNvPr id="172" name="Max Weber: “Wherever bureaucracy gained the upper hand… it did not disappear….  State bureaucracy would rule alone if private capitalism were eliminated. The private and public bureaucracies, which now check one another to a degree, would be merged into a single hierarchy.…"/>
          <p:cNvSpPr txBox="1"/>
          <p:nvPr>
            <p:ph type="body" sz="half" idx="1"/>
          </p:nvPr>
        </p:nvSpPr>
        <p:spPr>
          <a:xfrm>
            <a:off x="323577" y="892968"/>
            <a:ext cx="4458258" cy="5534026"/>
          </a:xfrm>
          <a:prstGeom prst="rect">
            <a:avLst/>
          </a:prstGeom>
        </p:spPr>
        <p:txBody>
          <a:bodyPr anchor="t"/>
          <a:lstStyle/>
          <a:p>
            <a:pPr marL="254846" indent="-254846" defTabSz="353258">
              <a:spcBef>
                <a:spcPts val="700"/>
              </a:spcBef>
              <a:defRPr sz="2064">
                <a:latin typeface="Times New Roman"/>
                <a:ea typeface="Times New Roman"/>
                <a:cs typeface="Times New Roman"/>
                <a:sym typeface="Times New Roman"/>
              </a:defRPr>
            </a:pPr>
            <a:r>
              <a:t>Max Weber: “Wherever bureaucracy gained the upper hand… it did not disappear….  State bureaucracy would rule alone if private capitalism were eliminated. The private and public bureaucracies, which now check one another to a degree, would be merged into a single hierarchy. </a:t>
            </a:r>
          </a:p>
          <a:p>
            <a:pPr marL="254846" indent="-254846" defTabSz="353258">
              <a:spcBef>
                <a:spcPts val="700"/>
              </a:spcBef>
              <a:defRPr sz="2064">
                <a:latin typeface="Times New Roman"/>
                <a:ea typeface="Times New Roman"/>
                <a:cs typeface="Times New Roman"/>
                <a:sym typeface="Times New Roman"/>
              </a:defRPr>
            </a:pPr>
            <a:r>
              <a:t>“This would be similar to the situation in ancient Egypt, but it would occur in a much more rational—and hence unbreakable—form… the shell of bondage which men will perhaps be forced to inhabit as powerless as the fellahs of ancient Egypt. Who would want to deny that such a potentiality lies in the womb of the future?…”</a:t>
            </a:r>
          </a:p>
        </p:txBody>
      </p:sp>
      <p:pic>
        <p:nvPicPr>
          <p:cNvPr id="173" name="Cursor_and_Vacation_in_a_gulag__are_you_ready_for_the_ultimate_Siberian_holiday_.png" descr="Cursor_and_Vacation_in_a_gulag__are_you_ready_for_the_ultimate_Siberian_holiday_.png"/>
          <p:cNvPicPr>
            <a:picLocks noChangeAspect="1"/>
          </p:cNvPicPr>
          <p:nvPr/>
        </p:nvPicPr>
        <p:blipFill>
          <a:blip r:embed="rId2">
            <a:extLst/>
          </a:blip>
          <a:stretch>
            <a:fillRect/>
          </a:stretch>
        </p:blipFill>
        <p:spPr>
          <a:xfrm>
            <a:off x="4781834" y="892968"/>
            <a:ext cx="3936063" cy="385034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Preview: Next Time"/>
          <p:cNvSpPr txBox="1"/>
          <p:nvPr>
            <p:ph type="title" idx="4294967295"/>
          </p:nvPr>
        </p:nvSpPr>
        <p:spPr>
          <a:xfrm>
            <a:off x="277663" y="-2"/>
            <a:ext cx="8572501" cy="1408341"/>
          </a:xfrm>
          <a:prstGeom prst="rect">
            <a:avLst/>
          </a:prstGeom>
        </p:spPr>
        <p:txBody>
          <a:bodyPr lIns="45718" tIns="45718" rIns="45718" bIns="45718"/>
          <a:lstStyle>
            <a:lvl1pPr defTabSz="329184">
              <a:defRPr sz="4320">
                <a:uFill>
                  <a:solidFill>
                    <a:srgbClr val="000000"/>
                  </a:solidFill>
                </a:uFill>
              </a:defRPr>
            </a:lvl1pPr>
          </a:lstStyle>
          <a:p>
            <a:pPr/>
            <a:r>
              <a:t>Review: Broad Sweep: To Your iClickers</a:t>
            </a:r>
          </a:p>
        </p:txBody>
      </p:sp>
      <p:sp>
        <p:nvSpPr>
          <p:cNvPr id="176" name="On to Chapter 3: Globalizing the World, 1870-1914 (&amp; Eichengreen, 1&amp;2):…"/>
          <p:cNvSpPr txBox="1"/>
          <p:nvPr>
            <p:ph type="body" idx="4294967295"/>
          </p:nvPr>
        </p:nvSpPr>
        <p:spPr>
          <a:xfrm>
            <a:off x="277663" y="1408338"/>
            <a:ext cx="8572501" cy="517763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b="1"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79"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b="1"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82"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world economy as a whole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85"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world economy as a whole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8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Communism and Fascism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Alternatives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Tyranny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Broad sweep</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Fascism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solidFill>
                  <a:srgbClr val="000080"/>
                </a:solidFill>
                <a:uFill>
                  <a:solidFill>
                    <a:srgbClr val="000000"/>
                  </a:solidFill>
                </a:uFill>
              </a:defRPr>
            </a:lvl1pPr>
          </a:lstStyle>
          <a:p>
            <a:pPr/>
            <a:r>
              <a:t>Review: The Broad Sweep</a:t>
            </a:r>
          </a:p>
        </p:txBody>
      </p:sp>
      <p:sp>
        <p:nvSpPr>
          <p:cNvPr id="188"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189"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192"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193"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196"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197"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198"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199"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Fascism"/>
          <p:cNvSpPr txBox="1"/>
          <p:nvPr>
            <p:ph type="title"/>
          </p:nvPr>
        </p:nvSpPr>
        <p:spPr>
          <a:xfrm>
            <a:off x="314537" y="0"/>
            <a:ext cx="8501531" cy="1152994"/>
          </a:xfrm>
          <a:prstGeom prst="rect">
            <a:avLst/>
          </a:prstGeom>
        </p:spPr>
        <p:txBody>
          <a:bodyPr/>
          <a:lstStyle>
            <a:lvl1pPr defTabSz="320397">
              <a:defRPr b="1" sz="7175">
                <a:solidFill>
                  <a:srgbClr val="800000"/>
                </a:solidFill>
                <a:latin typeface="+mn-lt"/>
                <a:ea typeface="+mn-ea"/>
                <a:cs typeface="+mn-cs"/>
                <a:sym typeface="Helvetica"/>
              </a:defRPr>
            </a:lvl1pPr>
          </a:lstStyle>
          <a:p>
            <a:pPr/>
            <a:r>
              <a:t>Fascism</a:t>
            </a:r>
          </a:p>
        </p:txBody>
      </p:sp>
      <p:sp>
        <p:nvSpPr>
          <p:cNvPr id="202" name="Communism and Fascism: The Same or Different?…"/>
          <p:cNvSpPr txBox="1"/>
          <p:nvPr>
            <p:ph type="body" sz="half" idx="1"/>
          </p:nvPr>
        </p:nvSpPr>
        <p:spPr>
          <a:xfrm>
            <a:off x="314537" y="1152993"/>
            <a:ext cx="3977463" cy="5393770"/>
          </a:xfrm>
          <a:prstGeom prst="rect">
            <a:avLst/>
          </a:prstGeom>
        </p:spPr>
        <p:txBody>
          <a:bodyPr anchor="t"/>
          <a:lstStyle/>
          <a:p>
            <a:pPr marL="0" indent="0" defTabSz="238244">
              <a:spcBef>
                <a:spcPts val="400"/>
              </a:spcBef>
              <a:buSzTx/>
              <a:buNone/>
              <a:defRPr b="1" sz="1392">
                <a:latin typeface="+mn-lt"/>
                <a:ea typeface="+mn-ea"/>
                <a:cs typeface="+mn-cs"/>
                <a:sym typeface="Helvetica"/>
              </a:defRPr>
            </a:pPr>
            <a:r>
              <a:t>Communism and Fascism: The Same or Different?</a:t>
            </a:r>
          </a:p>
          <a:p>
            <a:pPr marL="162324" indent="-162324" defTabSz="238244">
              <a:spcBef>
                <a:spcPts val="400"/>
              </a:spcBef>
              <a:defRPr sz="1160">
                <a:latin typeface="Times New Roman"/>
                <a:ea typeface="Times New Roman"/>
                <a:cs typeface="Times New Roman"/>
                <a:sym typeface="Times New Roman"/>
              </a:defRPr>
            </a:pPr>
            <a:r>
              <a:t>Felipe Fernandez-Armesto:</a:t>
            </a:r>
          </a:p>
          <a:p>
            <a:pPr lvl="1" marL="420134" indent="-162324" defTabSz="238244">
              <a:spcBef>
                <a:spcPts val="400"/>
              </a:spcBef>
              <a:defRPr sz="1160">
                <a:latin typeface="Times New Roman"/>
                <a:ea typeface="Times New Roman"/>
                <a:cs typeface="Times New Roman"/>
                <a:sym typeface="Times New Roman"/>
              </a:defRPr>
            </a:pPr>
            <a:r>
              <a:t>“From the perspective of the future, the differences among all forms of violent political extremism will blur.... Individuals moved between fascism and militant socialism as if by connecting channels. Mussolini was a socialist youth leader before he became a fascist </a:t>
            </a:r>
            <a:r>
              <a:rPr i="1"/>
              <a:t>duce</a:t>
            </a:r>
            <a:r>
              <a:t>.... [M]any Nazis tried to make the party conform to its name: the National Socialist German Workers’ Party. Britain's [fascist leader], Oswald Mosley, was a socialist cabinet minister before he took to the streets.... [M]y father... carried a communist card and wore a [fascist] Falangist uniform [in Spain] at different moments in the 1930s…”</a:t>
            </a:r>
          </a:p>
          <a:p>
            <a:pPr marL="162324" indent="-162324" defTabSz="238244">
              <a:spcBef>
                <a:spcPts val="400"/>
              </a:spcBef>
              <a:defRPr sz="1160">
                <a:latin typeface="Times New Roman"/>
                <a:ea typeface="Times New Roman"/>
                <a:cs typeface="Times New Roman"/>
                <a:sym typeface="Times New Roman"/>
              </a:defRPr>
            </a:pPr>
            <a:r>
              <a:t>Eric Hobsbawm:</a:t>
            </a:r>
          </a:p>
          <a:p>
            <a:pPr lvl="1" marL="420134" indent="-162324" defTabSz="238244">
              <a:spcBef>
                <a:spcPts val="400"/>
              </a:spcBef>
              <a:defRPr sz="1160">
                <a:latin typeface="Times New Roman"/>
                <a:ea typeface="Times New Roman"/>
                <a:cs typeface="Times New Roman"/>
                <a:sym typeface="Times New Roman"/>
              </a:defRPr>
            </a:pPr>
            <a:r>
              <a:t>“To be a social revolutionary increasingly meant to be a… member or supporter of some Moscow-aligned Communist party.... Nobody else within sight offered both to interpret the world and to change it…. The communist movement…its unity, cohesion, and its striking immunity to fission, it was… the only game in town.... Lenin’s ‘party of a new type’ [was] a formidable innovation of twentieth-century social engineering.... The party could command extraordinary devotion and self-sacrifice from its members, more than military discipline and cohesiveness, and a total concentration on carrying out party decisions at all costs. This impressed even hostile observers profoundly…”</a:t>
            </a:r>
          </a:p>
        </p:txBody>
      </p:sp>
      <p:pic>
        <p:nvPicPr>
          <p:cNvPr id="203" name="Nuremburg_Rally.png" descr="Nuremburg_Rally.png"/>
          <p:cNvPicPr>
            <a:picLocks noChangeAspect="1"/>
          </p:cNvPicPr>
          <p:nvPr/>
        </p:nvPicPr>
        <p:blipFill>
          <a:blip r:embed="rId2">
            <a:extLst/>
          </a:blip>
          <a:stretch>
            <a:fillRect/>
          </a:stretch>
        </p:blipFill>
        <p:spPr>
          <a:xfrm>
            <a:off x="4291999" y="1152993"/>
            <a:ext cx="4524070" cy="2721078"/>
          </a:xfrm>
          <a:prstGeom prst="rect">
            <a:avLst/>
          </a:prstGeom>
          <a:ln w="12700">
            <a:miter lim="400000"/>
          </a:ln>
        </p:spPr>
      </p:pic>
      <p:pic>
        <p:nvPicPr>
          <p:cNvPr id="204" name="Red_Square.png" descr="Red_Square.png"/>
          <p:cNvPicPr>
            <a:picLocks noChangeAspect="1"/>
          </p:cNvPicPr>
          <p:nvPr/>
        </p:nvPicPr>
        <p:blipFill>
          <a:blip r:embed="rId3">
            <a:extLst/>
          </a:blip>
          <a:stretch>
            <a:fillRect/>
          </a:stretch>
        </p:blipFill>
        <p:spPr>
          <a:xfrm>
            <a:off x="4291999" y="3846785"/>
            <a:ext cx="4524070" cy="2699978"/>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Fascism"/>
          <p:cNvSpPr txBox="1"/>
          <p:nvPr>
            <p:ph type="title"/>
          </p:nvPr>
        </p:nvSpPr>
        <p:spPr>
          <a:xfrm>
            <a:off x="314537" y="0"/>
            <a:ext cx="8501531" cy="1152994"/>
          </a:xfrm>
          <a:prstGeom prst="rect">
            <a:avLst/>
          </a:prstGeom>
        </p:spPr>
        <p:txBody>
          <a:bodyPr/>
          <a:lstStyle>
            <a:lvl1pPr>
              <a:defRPr b="1">
                <a:solidFill>
                  <a:srgbClr val="000080"/>
                </a:solidFill>
                <a:latin typeface="+mn-lt"/>
                <a:ea typeface="+mn-ea"/>
                <a:cs typeface="+mn-cs"/>
                <a:sym typeface="Helvetica"/>
              </a:defRPr>
            </a:lvl1pPr>
          </a:lstStyle>
          <a:p>
            <a:pPr/>
            <a:r>
              <a:t>Fascism</a:t>
            </a:r>
          </a:p>
        </p:txBody>
      </p:sp>
      <p:sp>
        <p:nvSpPr>
          <p:cNvPr id="207" name="A belief in leaders: good politics sees not representatives expressing the desires of those below but leaders who command; the goals of a country are imposed by leaders of vision from above.…"/>
          <p:cNvSpPr txBox="1"/>
          <p:nvPr>
            <p:ph type="body" sz="half" idx="1"/>
          </p:nvPr>
        </p:nvSpPr>
        <p:spPr>
          <a:xfrm>
            <a:off x="314537" y="1152993"/>
            <a:ext cx="3977463" cy="5393770"/>
          </a:xfrm>
          <a:prstGeom prst="rect">
            <a:avLst/>
          </a:prstGeom>
        </p:spPr>
        <p:txBody>
          <a:bodyPr anchor="t"/>
          <a:lstStyle/>
          <a:p>
            <a:pPr marL="194027" indent="-194027" defTabSz="205382">
              <a:spcBef>
                <a:spcPts val="400"/>
              </a:spcBef>
              <a:buSzPct val="100000"/>
              <a:buAutoNum type="arabicPeriod" startAt="1"/>
              <a:defRPr sz="1100"/>
            </a:pPr>
            <a:r>
              <a:rPr i="1">
                <a:latin typeface="+mn-lt"/>
                <a:ea typeface="+mn-ea"/>
                <a:cs typeface="+mn-cs"/>
                <a:sym typeface="Helvetica"/>
              </a:rPr>
              <a:t>A belief in leaders</a:t>
            </a:r>
            <a:r>
              <a:t>: good politics sees not representatives expressing the desires of those below but leaders who command; the goals of a country are imposed by leaders of vision from above. </a:t>
            </a:r>
          </a:p>
          <a:p>
            <a:pPr marL="194027" indent="-194027" defTabSz="205382">
              <a:spcBef>
                <a:spcPts val="400"/>
              </a:spcBef>
              <a:buSzPct val="100000"/>
              <a:buAutoNum type="arabicPeriod" startAt="1"/>
              <a:defRPr sz="1100"/>
            </a:pPr>
            <a:r>
              <a:rPr i="1">
                <a:latin typeface="+mn-lt"/>
                <a:ea typeface="+mn-ea"/>
                <a:cs typeface="+mn-cs"/>
                <a:sym typeface="Helvetica"/>
              </a:rPr>
              <a:t>The cretinism of parliaments</a:t>
            </a:r>
            <a:r>
              <a:t>: Composed of time-servers, corrupt distributors of favors to special interests, or ideological champions, they are simply incompetent to handle the problems of modern life.</a:t>
            </a:r>
          </a:p>
          <a:p>
            <a:pPr marL="194027" indent="-194027" defTabSz="205382">
              <a:spcBef>
                <a:spcPts val="400"/>
              </a:spcBef>
              <a:buSzPct val="100000"/>
              <a:buAutoNum type="arabicPeriod" startAt="1"/>
              <a:defRPr sz="1100"/>
            </a:pPr>
            <a:r>
              <a:rPr i="1">
                <a:latin typeface="+mn-lt"/>
                <a:ea typeface="+mn-ea"/>
                <a:cs typeface="+mn-cs"/>
                <a:sym typeface="Helvetica"/>
              </a:rPr>
              <a:t>A belief in the value of a strong and unified nation</a:t>
            </a:r>
            <a:r>
              <a:t>: the willing and eager sacrifice of individual goals and lives to strengthen the national purpose, with war and expansion as tests of strength and arenas for heroic sacrifice. </a:t>
            </a:r>
          </a:p>
          <a:p>
            <a:pPr marL="194027" indent="-194027" defTabSz="205382">
              <a:spcBef>
                <a:spcPts val="400"/>
              </a:spcBef>
              <a:buSzPct val="100000"/>
              <a:buAutoNum type="arabicPeriod" startAt="1"/>
              <a:defRPr sz="1100"/>
            </a:pPr>
            <a:r>
              <a:rPr i="1">
                <a:latin typeface="+mn-lt"/>
                <a:ea typeface="+mn-ea"/>
                <a:cs typeface="+mn-cs"/>
                <a:sym typeface="Helvetica"/>
              </a:rPr>
              <a:t>Coordination and propaganda</a:t>
            </a:r>
            <a:r>
              <a:t>: advertising, ceremonies, the ruling party as an enforcer of social discipline and respect for the leader. </a:t>
            </a:r>
          </a:p>
          <a:p>
            <a:pPr marL="194027" indent="-194027" defTabSz="205382">
              <a:spcBef>
                <a:spcPts val="400"/>
              </a:spcBef>
              <a:buSzPct val="100000"/>
              <a:buAutoNum type="arabicPeriod" startAt="1"/>
              <a:defRPr sz="1100"/>
            </a:pPr>
            <a:r>
              <a:rPr i="1">
                <a:latin typeface="+mn-lt"/>
                <a:ea typeface="+mn-ea"/>
                <a:cs typeface="+mn-cs"/>
                <a:sym typeface="Helvetica"/>
              </a:rPr>
              <a:t>A belief in at least some traditional hierarchies</a:t>
            </a:r>
            <a:r>
              <a:t>: the army, the family, sometimes the church. </a:t>
            </a:r>
          </a:p>
          <a:p>
            <a:pPr marL="194027" indent="-194027" defTabSz="205382">
              <a:spcBef>
                <a:spcPts val="400"/>
              </a:spcBef>
              <a:buSzPct val="100000"/>
              <a:buAutoNum type="arabicPeriod" startAt="1"/>
              <a:defRPr sz="1100"/>
            </a:pPr>
            <a:r>
              <a:rPr i="1">
                <a:latin typeface="+mn-lt"/>
                <a:ea typeface="+mn-ea"/>
                <a:cs typeface="+mn-cs"/>
                <a:sym typeface="Helvetica"/>
              </a:rPr>
              <a:t>A hatred of social justice warriors</a:t>
            </a:r>
            <a:r>
              <a:t>: socialists as opponents of national self-assertion (and as potential betrayers of the people to slavery under a foreign—usually Jewish or Communist or Russian or all three elite); liberals as unwilling to take the steps necessary to fight socialists, as self-absorbed individualists who weakened the nation, and as parliamentarians who did not recognize that the nation, not the individual, held rights. </a:t>
            </a:r>
          </a:p>
          <a:p>
            <a:pPr marL="194027" indent="-194027" defTabSz="205382">
              <a:spcBef>
                <a:spcPts val="400"/>
              </a:spcBef>
              <a:buSzPct val="100000"/>
              <a:buAutoNum type="arabicPeriod" startAt="1"/>
              <a:defRPr sz="1100"/>
            </a:pPr>
            <a:r>
              <a:rPr i="1">
                <a:latin typeface="+mn-lt"/>
                <a:ea typeface="+mn-ea"/>
                <a:cs typeface="+mn-cs"/>
                <a:sym typeface="Helvetica"/>
              </a:rPr>
              <a:t>A hatred of Jews</a:t>
            </a:r>
            <a:r>
              <a:t>: rootless cosmopolitans uninterested in the ethnic or national identity and destiny; thieves and deceivers to boot; people who made their money through financial manipulation rather than heroic feats of engineering and construction.</a:t>
            </a:r>
          </a:p>
        </p:txBody>
      </p:sp>
      <p:pic>
        <p:nvPicPr>
          <p:cNvPr id="208" name="Erich_von_Manstein__ne_von_Lewinsky___.png" descr="Erich_von_Manstein__ne_von_Lewinsky___.png"/>
          <p:cNvPicPr>
            <a:picLocks noChangeAspect="1"/>
          </p:cNvPicPr>
          <p:nvPr/>
        </p:nvPicPr>
        <p:blipFill>
          <a:blip r:embed="rId2">
            <a:extLst/>
          </a:blip>
          <a:stretch>
            <a:fillRect/>
          </a:stretch>
        </p:blipFill>
        <p:spPr>
          <a:xfrm>
            <a:off x="4655816" y="1152992"/>
            <a:ext cx="4160252" cy="5251466"/>
          </a:xfrm>
          <a:prstGeom prst="rect">
            <a:avLst/>
          </a:prstGeom>
          <a:ln w="12700">
            <a:miter lim="400000"/>
          </a:ln>
        </p:spPr>
      </p:pic>
      <p:pic>
        <p:nvPicPr>
          <p:cNvPr id="209" name="Cursor_and_nuremberg_rally_-_Google_Search.png" descr="Cursor_and_nuremberg_rally_-_Google_Search.png"/>
          <p:cNvPicPr>
            <a:picLocks noChangeAspect="1"/>
          </p:cNvPicPr>
          <p:nvPr/>
        </p:nvPicPr>
        <p:blipFill>
          <a:blip r:embed="rId3">
            <a:extLst/>
          </a:blip>
          <a:stretch>
            <a:fillRect/>
          </a:stretch>
        </p:blipFill>
        <p:spPr>
          <a:xfrm>
            <a:off x="4291999" y="1152993"/>
            <a:ext cx="4490175" cy="539377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Adolf Hitler’s Rise to Power"/>
          <p:cNvSpPr txBox="1"/>
          <p:nvPr>
            <p:ph type="title" idx="4294967295"/>
          </p:nvPr>
        </p:nvSpPr>
        <p:spPr>
          <a:xfrm>
            <a:off x="457199" y="-1"/>
            <a:ext cx="8228391" cy="1156080"/>
          </a:xfrm>
          <a:prstGeom prst="rect">
            <a:avLst/>
          </a:prstGeom>
        </p:spPr>
        <p:txBody>
          <a:bodyPr lIns="50800" tIns="50800" rIns="50800" bIns="50800"/>
          <a:lstStyle/>
          <a:p>
            <a:pPr lvl="1" defTabSz="357366">
              <a:defRPr sz="4872">
                <a:solidFill>
                  <a:srgbClr val="000080"/>
                </a:solidFill>
              </a:defRPr>
            </a:pPr>
            <a:r>
              <a:t>Adolf Hitler’s Rise to Power</a:t>
            </a:r>
          </a:p>
        </p:txBody>
      </p:sp>
      <p:sp>
        <p:nvSpPr>
          <p:cNvPr id="212" name="Adolf Hitler rose to power as an anti-communist who had a plan:…"/>
          <p:cNvSpPr txBox="1"/>
          <p:nvPr>
            <p:ph type="body" sz="half" idx="4294967295"/>
          </p:nvPr>
        </p:nvSpPr>
        <p:spPr>
          <a:xfrm>
            <a:off x="457199" y="1156078"/>
            <a:ext cx="3809115" cy="5308606"/>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Adolf Hitler rose to power as an anti-communist who had a plan:</a:t>
            </a:r>
          </a:p>
          <a:p>
            <a:pPr lvl="1" marL="540479" indent="-242664" defTabSz="612648">
              <a:spcBef>
                <a:spcPts val="500"/>
              </a:spcBef>
              <a:defRPr sz="1608">
                <a:uFill>
                  <a:solidFill>
                    <a:srgbClr val="000000"/>
                  </a:solidFill>
                </a:uFill>
                <a:latin typeface="Times New Roman"/>
                <a:ea typeface="Times New Roman"/>
                <a:cs typeface="Times New Roman"/>
                <a:sym typeface="Times New Roman"/>
              </a:defRPr>
            </a:pPr>
            <a:r>
              <a:t>to deal with the Great Depression</a:t>
            </a:r>
          </a:p>
          <a:p>
            <a:pPr lvl="1" marL="540479" indent="-242664" defTabSz="612648">
              <a:spcBef>
                <a:spcPts val="500"/>
              </a:spcBef>
              <a:defRPr sz="1608">
                <a:uFill>
                  <a:solidFill>
                    <a:srgbClr val="000000"/>
                  </a:solidFill>
                </a:uFill>
                <a:latin typeface="Times New Roman"/>
                <a:ea typeface="Times New Roman"/>
                <a:cs typeface="Times New Roman"/>
                <a:sym typeface="Times New Roman"/>
              </a:defRPr>
            </a:pPr>
            <a:r>
              <a:t>to deal with German subservience to the World War I Allied powers</a:t>
            </a:r>
          </a:p>
          <a:p>
            <a:pPr lvl="1" marL="540479" indent="-242664" defTabSz="612648">
              <a:spcBef>
                <a:spcPts val="500"/>
              </a:spcBef>
              <a:defRPr sz="1608">
                <a:uFill>
                  <a:solidFill>
                    <a:srgbClr val="000000"/>
                  </a:solidFill>
                </a:uFill>
                <a:latin typeface="Times New Roman"/>
                <a:ea typeface="Times New Roman"/>
                <a:cs typeface="Times New Roman"/>
                <a:sym typeface="Times New Roman"/>
              </a:defRPr>
            </a:pPr>
            <a:r>
              <a:t>to deal with the “November criminals”, the Jews, and the other enemies of the German Volk</a:t>
            </a:r>
          </a:p>
          <a:p>
            <a:pPr lvl="1" marL="540479" indent="-242664" defTabSz="612648">
              <a:spcBef>
                <a:spcPts val="500"/>
              </a:spcBef>
              <a:defRPr sz="1608">
                <a:uFill>
                  <a:solidFill>
                    <a:srgbClr val="000000"/>
                  </a:solidFill>
                </a:uFill>
                <a:latin typeface="Times New Roman"/>
                <a:ea typeface="Times New Roman"/>
                <a:cs typeface="Times New Roman"/>
                <a:sym typeface="Times New Roman"/>
              </a:defRPr>
            </a:pPr>
            <a:r>
              <a:t>to turn Germans into a </a:t>
            </a:r>
            <a:r>
              <a:rPr i="1"/>
              <a:t>Herrenvolk</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Adolf Hitler really hated Jews</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Adolf Hitler took Malthus </a:t>
            </a:r>
            <a:r>
              <a:rPr i="1"/>
              <a:t>very</a:t>
            </a:r>
            <a:r>
              <a:t> seriously:</a:t>
            </a:r>
          </a:p>
          <a:p>
            <a:pPr lvl="1" marL="540479" indent="-242664" defTabSz="612648">
              <a:spcBef>
                <a:spcPts val="500"/>
              </a:spcBef>
              <a:defRPr sz="1608">
                <a:uFill>
                  <a:solidFill>
                    <a:srgbClr val="000000"/>
                  </a:solidFill>
                </a:uFill>
                <a:latin typeface="Times New Roman"/>
                <a:ea typeface="Times New Roman"/>
                <a:cs typeface="Times New Roman"/>
                <a:sym typeface="Times New Roman"/>
              </a:defRPr>
            </a:pPr>
            <a:r>
              <a:t>“Germany has an annual increase in population of nearly nine hundred thousand souls. The difficulty of feeding this army of new citizens must grow greater from year to year and ultimately end in catastrophe.... There were four ways of avoiding so terrible a development…”</a:t>
            </a:r>
          </a:p>
        </p:txBody>
      </p:sp>
      <p:pic>
        <p:nvPicPr>
          <p:cNvPr id="213" name="Cursor_and_nuremberg_rally_-_Google_Search.png" descr="Cursor_and_nuremberg_rally_-_Google_Search.png"/>
          <p:cNvPicPr>
            <a:picLocks noChangeAspect="1"/>
          </p:cNvPicPr>
          <p:nvPr/>
        </p:nvPicPr>
        <p:blipFill>
          <a:blip r:embed="rId2">
            <a:extLst/>
          </a:blip>
          <a:stretch>
            <a:fillRect/>
          </a:stretch>
        </p:blipFill>
        <p:spPr>
          <a:xfrm>
            <a:off x="4266312" y="1156078"/>
            <a:ext cx="4419278" cy="530860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Four Ways Out…"/>
          <p:cNvSpPr txBox="1"/>
          <p:nvPr>
            <p:ph type="title" idx="4294967295"/>
          </p:nvPr>
        </p:nvSpPr>
        <p:spPr>
          <a:xfrm>
            <a:off x="457199" y="-1"/>
            <a:ext cx="8228391" cy="1156080"/>
          </a:xfrm>
          <a:prstGeom prst="rect">
            <a:avLst/>
          </a:prstGeom>
        </p:spPr>
        <p:txBody>
          <a:bodyPr lIns="50800" tIns="50800" rIns="50800" bIns="50800"/>
          <a:lstStyle>
            <a:lvl1pPr defTabSz="410765">
              <a:defRPr>
                <a:solidFill>
                  <a:srgbClr val="000080"/>
                </a:solidFill>
              </a:defRPr>
            </a:lvl1pPr>
          </a:lstStyle>
          <a:p>
            <a:pPr/>
            <a:r>
              <a:t>Four Ways Out…</a:t>
            </a:r>
          </a:p>
        </p:txBody>
      </p:sp>
      <p:sp>
        <p:nvSpPr>
          <p:cNvPr id="216" name="Birth control? That’s worse……"/>
          <p:cNvSpPr txBox="1"/>
          <p:nvPr>
            <p:ph type="body" sz="half" idx="4294967295"/>
          </p:nvPr>
        </p:nvSpPr>
        <p:spPr>
          <a:xfrm>
            <a:off x="457199" y="1156078"/>
            <a:ext cx="3809115" cy="5308606"/>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Birth control? That’s worse…</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Agricultural productivity? Limited effect…</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Export manufactures? “Unhealthy”—and incredibly risky given the British fleet…</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“Living space”: Conquest and demographic replacement</a:t>
            </a:r>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t>Germany in a long-run fight for world domination with:</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Britain</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Russia</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America</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China? India?</a:t>
            </a:r>
          </a:p>
        </p:txBody>
      </p:sp>
      <p:pic>
        <p:nvPicPr>
          <p:cNvPr id="217" name="Cursor_and_nuremberg_rally_-_Google_Search.png" descr="Cursor_and_nuremberg_rally_-_Google_Search.png"/>
          <p:cNvPicPr>
            <a:picLocks noChangeAspect="1"/>
          </p:cNvPicPr>
          <p:nvPr/>
        </p:nvPicPr>
        <p:blipFill>
          <a:blip r:embed="rId2">
            <a:extLst/>
          </a:blip>
          <a:stretch>
            <a:fillRect/>
          </a:stretch>
        </p:blipFill>
        <p:spPr>
          <a:xfrm>
            <a:off x="4266312" y="1156078"/>
            <a:ext cx="4419278" cy="530860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Drang nach Osten!"/>
          <p:cNvSpPr txBox="1"/>
          <p:nvPr>
            <p:ph type="title"/>
          </p:nvPr>
        </p:nvSpPr>
        <p:spPr>
          <a:xfrm>
            <a:off x="314537" y="0"/>
            <a:ext cx="8501531" cy="1152994"/>
          </a:xfrm>
          <a:prstGeom prst="rect">
            <a:avLst/>
          </a:prstGeom>
        </p:spPr>
        <p:txBody>
          <a:bodyPr/>
          <a:lstStyle>
            <a:lvl1pPr>
              <a:defRPr b="1">
                <a:solidFill>
                  <a:srgbClr val="000080"/>
                </a:solidFill>
                <a:latin typeface="+mn-lt"/>
                <a:ea typeface="+mn-ea"/>
                <a:cs typeface="+mn-cs"/>
                <a:sym typeface="Helvetica"/>
              </a:defRPr>
            </a:lvl1pPr>
          </a:lstStyle>
          <a:p>
            <a:pPr/>
            <a:r>
              <a:t>Drang nach Osten! </a:t>
            </a:r>
          </a:p>
        </p:txBody>
      </p:sp>
      <p:sp>
        <p:nvSpPr>
          <p:cNvPr id="220" name="Adolf Hitler:…"/>
          <p:cNvSpPr txBox="1"/>
          <p:nvPr>
            <p:ph type="body" sz="half" idx="1"/>
          </p:nvPr>
        </p:nvSpPr>
        <p:spPr>
          <a:xfrm>
            <a:off x="314537" y="1152993"/>
            <a:ext cx="4263866" cy="5359958"/>
          </a:xfrm>
          <a:prstGeom prst="rect">
            <a:avLst/>
          </a:prstGeom>
        </p:spPr>
        <p:txBody>
          <a:bodyPr anchor="t"/>
          <a:lstStyle/>
          <a:p>
            <a:pPr marL="211878" indent="-211878" defTabSz="320397">
              <a:spcBef>
                <a:spcPts val="600"/>
              </a:spcBef>
              <a:defRPr sz="1716">
                <a:latin typeface="Times New Roman"/>
                <a:ea typeface="Times New Roman"/>
                <a:cs typeface="Times New Roman"/>
                <a:sym typeface="Times New Roman"/>
              </a:defRPr>
            </a:pPr>
            <a:r>
              <a:t>Adolf Hitler:</a:t>
            </a:r>
          </a:p>
          <a:p>
            <a:pPr lvl="1" marL="558588" indent="-211878" defTabSz="320397">
              <a:spcBef>
                <a:spcPts val="600"/>
              </a:spcBef>
              <a:defRPr sz="1716">
                <a:latin typeface="Times New Roman"/>
                <a:ea typeface="Times New Roman"/>
                <a:cs typeface="Times New Roman"/>
                <a:sym typeface="Times New Roman"/>
              </a:defRPr>
            </a:pPr>
            <a:r>
              <a:t>“We must... coolly and objectively adopt the standpoint that it can certainly not be the intention of Heaven to give one people fifty times as much land and soil in this world as another.... We must not let political boundaries obscure for us the boundaries of eternal justice…. </a:t>
            </a:r>
          </a:p>
          <a:p>
            <a:pPr lvl="1" marL="558588" indent="-211878" defTabSz="320397">
              <a:spcBef>
                <a:spcPts val="600"/>
              </a:spcBef>
              <a:defRPr sz="1716">
                <a:latin typeface="Times New Roman"/>
                <a:ea typeface="Times New Roman"/>
                <a:cs typeface="Times New Roman"/>
                <a:sym typeface="Times New Roman"/>
              </a:defRPr>
            </a:pPr>
            <a:r>
              <a:t>“The law of self-preservation goes into effect; and what is refused to amicable methods it is up to the fist to take… If land was desired in Europe, it could be obtained by and large only at the expense of Russia….</a:t>
            </a:r>
          </a:p>
          <a:p>
            <a:pPr lvl="1" marL="558588" indent="-211878" defTabSz="320397">
              <a:spcBef>
                <a:spcPts val="600"/>
              </a:spcBef>
              <a:defRPr sz="1716">
                <a:latin typeface="Times New Roman"/>
                <a:ea typeface="Times New Roman"/>
                <a:cs typeface="Times New Roman"/>
                <a:sym typeface="Times New Roman"/>
              </a:defRPr>
            </a:pPr>
            <a:r>
              <a:t>“The new Reich must again set itself on the march along the road of the Teutonic knights of old, to obtain by the German sword sod for the German plow and daily bread for the nation…”</a:t>
            </a:r>
          </a:p>
        </p:txBody>
      </p:sp>
      <p:pic>
        <p:nvPicPr>
          <p:cNvPr id="221" name="Cursor.png" descr="Cursor.png"/>
          <p:cNvPicPr>
            <a:picLocks noChangeAspect="1"/>
          </p:cNvPicPr>
          <p:nvPr/>
        </p:nvPicPr>
        <p:blipFill>
          <a:blip r:embed="rId2">
            <a:extLst/>
          </a:blip>
          <a:stretch>
            <a:fillRect/>
          </a:stretch>
        </p:blipFill>
        <p:spPr>
          <a:xfrm>
            <a:off x="4578402" y="1071562"/>
            <a:ext cx="4237667" cy="5441389"/>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Drang nach Osten! II"/>
          <p:cNvSpPr txBox="1"/>
          <p:nvPr>
            <p:ph type="title"/>
          </p:nvPr>
        </p:nvSpPr>
        <p:spPr>
          <a:xfrm>
            <a:off x="314537" y="0"/>
            <a:ext cx="8501531" cy="1152994"/>
          </a:xfrm>
          <a:prstGeom prst="rect">
            <a:avLst/>
          </a:prstGeom>
        </p:spPr>
        <p:txBody>
          <a:bodyPr/>
          <a:lstStyle>
            <a:lvl1pPr>
              <a:defRPr b="1">
                <a:solidFill>
                  <a:srgbClr val="000080"/>
                </a:solidFill>
                <a:latin typeface="+mn-lt"/>
                <a:ea typeface="+mn-ea"/>
                <a:cs typeface="+mn-cs"/>
                <a:sym typeface="Helvetica"/>
              </a:defRPr>
            </a:lvl1pPr>
          </a:lstStyle>
          <a:p>
            <a:pPr/>
            <a:r>
              <a:t>Drang nach Osten! II</a:t>
            </a:r>
          </a:p>
        </p:txBody>
      </p:sp>
      <p:sp>
        <p:nvSpPr>
          <p:cNvPr id="224" name="Max Weber, a German liberal:…"/>
          <p:cNvSpPr txBox="1"/>
          <p:nvPr>
            <p:ph type="body" sz="half" idx="1"/>
          </p:nvPr>
        </p:nvSpPr>
        <p:spPr>
          <a:xfrm>
            <a:off x="314537" y="1152993"/>
            <a:ext cx="4341280" cy="5251465"/>
          </a:xfrm>
          <a:prstGeom prst="rect">
            <a:avLst/>
          </a:prstGeom>
        </p:spPr>
        <p:txBody>
          <a:bodyPr anchor="t"/>
          <a:lstStyle/>
          <a:p>
            <a:pPr marL="157550" indent="-157550" defTabSz="238244">
              <a:spcBef>
                <a:spcPts val="400"/>
              </a:spcBef>
              <a:defRPr sz="1275">
                <a:latin typeface="Times New Roman"/>
                <a:ea typeface="Times New Roman"/>
                <a:cs typeface="Times New Roman"/>
                <a:sym typeface="Times New Roman"/>
              </a:defRPr>
            </a:pPr>
            <a:r>
              <a:t>Max Weber, a German liberal:</a:t>
            </a:r>
          </a:p>
          <a:p>
            <a:pPr lvl="1" marL="415360" indent="-157550" defTabSz="238244">
              <a:spcBef>
                <a:spcPts val="400"/>
              </a:spcBef>
              <a:defRPr sz="1275">
                <a:latin typeface="Times New Roman"/>
                <a:ea typeface="Times New Roman"/>
                <a:cs typeface="Times New Roman"/>
                <a:sym typeface="Times New Roman"/>
              </a:defRPr>
            </a:pPr>
            <a:r>
              <a:t>“The German character of the East [is] something that should be protected…. Our state is a national state, and... we have a right to make this demand…. The economic struggle between the nationalities follows its course even under the semblance of 'peace'. The German peasants and day-labourers of the East are… getting the worst of it in the silent and dreary struggle of everyday economic existence… abandoning their homeland to a race which stands on a lower level…. </a:t>
            </a:r>
          </a:p>
          <a:p>
            <a:pPr lvl="1" marL="415360" indent="-157550" defTabSz="238244">
              <a:spcBef>
                <a:spcPts val="400"/>
              </a:spcBef>
              <a:defRPr sz="1275">
                <a:latin typeface="Times New Roman"/>
                <a:ea typeface="Times New Roman"/>
                <a:cs typeface="Times New Roman"/>
                <a:sym typeface="Times New Roman"/>
              </a:defRPr>
            </a:pPr>
            <a:r>
              <a:t>“Here can be no truce even in the economic struggle for existence…. Certainly the vulgar conception of political economy is that it consists in working out recipes for making the world happy…. However [reality] prevents us from imagining that… elbow-room in this earthly existence can be won in any way than through the hard struggle.... The question... is not 'how will human beings feel in the future' but 'how will they be'.... </a:t>
            </a:r>
          </a:p>
          <a:p>
            <a:pPr lvl="1" marL="415360" indent="-157550" defTabSz="238244">
              <a:spcBef>
                <a:spcPts val="400"/>
              </a:spcBef>
              <a:defRPr sz="1275">
                <a:latin typeface="Times New Roman"/>
                <a:ea typeface="Times New Roman"/>
                <a:cs typeface="Times New Roman"/>
                <a:sym typeface="Times New Roman"/>
              </a:defRPr>
            </a:pPr>
            <a:r>
              <a:t>“We do not want to train up feelings of well-being in people, but rather those characteristics we think constitute the greatness and nobility of our human nature…. </a:t>
            </a:r>
          </a:p>
          <a:p>
            <a:pPr lvl="1" marL="415360" indent="-157550" defTabSz="238244">
              <a:spcBef>
                <a:spcPts val="400"/>
              </a:spcBef>
              <a:defRPr sz="1275">
                <a:latin typeface="Times New Roman"/>
                <a:ea typeface="Times New Roman"/>
                <a:cs typeface="Times New Roman"/>
                <a:sym typeface="Times New Roman"/>
              </a:defRPr>
            </a:pPr>
            <a:r>
              <a:t>“Our successors will not hold us responsible before history for the kind of economic organization we hand over to them, but rather for the amount of elbow-room we conquer for them in the world…"</a:t>
            </a:r>
          </a:p>
        </p:txBody>
      </p:sp>
      <p:pic>
        <p:nvPicPr>
          <p:cNvPr id="225" name="Erich_von_Manstein__ne_von_Lewinsky___.png" descr="Erich_von_Manstein__ne_von_Lewinsky___.png"/>
          <p:cNvPicPr>
            <a:picLocks noChangeAspect="1"/>
          </p:cNvPicPr>
          <p:nvPr/>
        </p:nvPicPr>
        <p:blipFill>
          <a:blip r:embed="rId2">
            <a:extLst/>
          </a:blip>
          <a:stretch>
            <a:fillRect/>
          </a:stretch>
        </p:blipFill>
        <p:spPr>
          <a:xfrm>
            <a:off x="4655816" y="1152992"/>
            <a:ext cx="4160252" cy="525146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This Time</a:t>
            </a:r>
          </a:p>
        </p:txBody>
      </p:sp>
      <p:sp>
        <p:nvSpPr>
          <p:cNvPr id="22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Alternatives: Lecture &amp; Chs. 11 &amp; 13</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Last Time</a:t>
            </a:r>
          </a:p>
        </p:txBody>
      </p:sp>
      <p:sp>
        <p:nvSpPr>
          <p:cNvPr id="9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From Climbing Out of the Great Depression: Lecture &amp; Ch. 13</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Monetary policy and the Great Depression: those countries that abandoned “orthodoxy” and concerns about inflation first and strongest were among those who did the best in pulling out…</a:t>
            </a: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Solidified the idea that the business cycle was not the weather—but that the government had a responsibility to at least try to maintain full employment</a:t>
            </a: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Expansion of the government’s role: if the government could and should stabilize employment at a relatively high level, didn’t that mean that the presumption that government should not do other things ought to be reconsidered as well?</a:t>
            </a: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The New Deal: Roosevelt trying everything and reinforcing apparent success; moved America left only because the center-right Hoover had been in power when the Depression started; elsewhere—to the great surprise of lefties—economic troubles shifted electorates and politicians right, rather than left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231"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Fascism and WWII</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Hitler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Imperial Japan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50 million dead</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Fascist alternative in ruins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Really existing socialism dominant in north-central Eurasia</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234"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Catch Our Breath…"/>
          <p:cNvSpPr txBox="1"/>
          <p:nvPr>
            <p:ph type="title"/>
          </p:nvPr>
        </p:nvSpPr>
        <p:spPr>
          <a:xfrm>
            <a:off x="276457" y="-2"/>
            <a:ext cx="8572501" cy="1270003"/>
          </a:xfrm>
          <a:prstGeom prst="rect">
            <a:avLst/>
          </a:prstGeom>
        </p:spPr>
        <p:txBody>
          <a:bodyPr/>
          <a:lstStyle/>
          <a:p>
            <a:pPr/>
            <a:r>
              <a:t>Catch Our Breath…</a:t>
            </a:r>
          </a:p>
        </p:txBody>
      </p:sp>
      <p:sp>
        <p:nvSpPr>
          <p:cNvPr id="237"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38"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241"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42"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245"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46"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4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50"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53"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254"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255"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256"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59"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62"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265"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94"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254248">
              <a:spcBef>
                <a:spcPts val="600"/>
              </a:spcBef>
              <a:buSzTx/>
              <a:buFont typeface="Arial"/>
              <a:buNone/>
              <a:defRPr b="1" sz="2010">
                <a:uFill>
                  <a:solidFill>
                    <a:srgbClr val="000000"/>
                  </a:solidFill>
                </a:uFill>
                <a:latin typeface="+mn-lt"/>
                <a:ea typeface="+mn-ea"/>
                <a:cs typeface="+mn-cs"/>
                <a:sym typeface="Helvetica"/>
              </a:defRPr>
            </a:pPr>
            <a:r>
              <a:t>DeLong: Office Hours</a:t>
            </a:r>
          </a:p>
          <a:p>
            <a:pPr marL="0" indent="0" defTabSz="254248">
              <a:spcBef>
                <a:spcPts val="600"/>
              </a:spcBef>
              <a:buSzTx/>
              <a:buFont typeface="Arial"/>
              <a:buNone/>
              <a:defRPr sz="1608">
                <a:uFill>
                  <a:solidFill>
                    <a:srgbClr val="000000"/>
                  </a:solidFill>
                </a:uFill>
                <a:latin typeface="+mn-lt"/>
                <a:ea typeface="+mn-ea"/>
                <a:cs typeface="+mn-cs"/>
                <a:sym typeface="Helvetica"/>
              </a:defRPr>
            </a:pPr>
            <a:r>
              <a:t>M 11:10-12:40, Blum Hall 200B</a:t>
            </a:r>
          </a:p>
          <a:p>
            <a:pPr marL="0" indent="0" defTabSz="254248">
              <a:spcBef>
                <a:spcPts val="600"/>
              </a:spcBef>
              <a:buSzTx/>
              <a:buFont typeface="Arial"/>
              <a:buNone/>
              <a:defRPr sz="1608">
                <a:uFill>
                  <a:solidFill>
                    <a:srgbClr val="000000"/>
                  </a:solidFill>
                </a:uFill>
                <a:latin typeface="+mn-lt"/>
                <a:ea typeface="+mn-ea"/>
                <a:cs typeface="+mn-cs"/>
                <a:sym typeface="Helvetica"/>
              </a:defRPr>
            </a:pPr>
            <a:r>
              <a:t>T 11:15-12:00, Blum Hall 200B</a:t>
            </a:r>
          </a:p>
          <a:p>
            <a:pPr marL="0" indent="0" defTabSz="254248">
              <a:spcBef>
                <a:spcPts val="600"/>
              </a:spcBef>
              <a:buSzTx/>
              <a:buFont typeface="Arial"/>
              <a:buNone/>
              <a:defRPr sz="1608">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a:p>
            <a:pPr marL="0" indent="0" defTabSz="254248">
              <a:spcBef>
                <a:spcPts val="600"/>
              </a:spcBef>
              <a:buSzTx/>
              <a:buFont typeface="Arial"/>
              <a:buNone/>
              <a:defRPr b="1" sz="1608">
                <a:uFill>
                  <a:solidFill>
                    <a:srgbClr val="000000"/>
                  </a:solidFill>
                </a:uFill>
                <a:latin typeface="+mn-lt"/>
                <a:ea typeface="+mn-ea"/>
                <a:cs typeface="+mn-cs"/>
                <a:sym typeface="Helvetica"/>
              </a:defRPr>
            </a:pPr>
          </a:p>
          <a:p>
            <a:pPr marL="0" indent="0" defTabSz="254248">
              <a:spcBef>
                <a:spcPts val="600"/>
              </a:spcBef>
              <a:buSzTx/>
              <a:buFont typeface="Arial"/>
              <a:buNone/>
              <a:defRPr b="1" sz="1608">
                <a:uFill>
                  <a:solidFill>
                    <a:srgbClr val="000000"/>
                  </a:solidFill>
                </a:uFill>
                <a:latin typeface="+mn-lt"/>
                <a:ea typeface="+mn-ea"/>
                <a:cs typeface="+mn-cs"/>
                <a:sym typeface="Helvetica"/>
              </a:defRPr>
            </a:pPr>
          </a:p>
          <a:p>
            <a:pPr marL="0" indent="0" defTabSz="260375">
              <a:spcBef>
                <a:spcPts val="600"/>
              </a:spcBef>
              <a:buSzTx/>
              <a:buFont typeface="Arial"/>
              <a:buNone/>
              <a:defRPr b="1" sz="1608">
                <a:uFill>
                  <a:solidFill>
                    <a:srgbClr val="000000"/>
                  </a:solidFill>
                </a:uFill>
                <a:latin typeface="+mn-lt"/>
                <a:ea typeface="+mn-ea"/>
                <a:cs typeface="+mn-cs"/>
                <a:sym typeface="Helvetica"/>
              </a:defRPr>
            </a:pPr>
            <a:r>
              <a:t>Read: </a:t>
            </a:r>
            <a:r>
              <a:rPr b="0"/>
              <a:t>DeLong, chapter 11 &amp; 12</a:t>
            </a:r>
          </a:p>
          <a:p>
            <a:pPr marL="0" indent="0" defTabSz="260375">
              <a:spcBef>
                <a:spcPts val="600"/>
              </a:spcBef>
              <a:buSzTx/>
              <a:buFont typeface="Arial"/>
              <a:buNone/>
              <a:defRPr b="1" sz="1608">
                <a:uFill>
                  <a:solidFill>
                    <a:srgbClr val="000000"/>
                  </a:solidFill>
                </a:uFill>
                <a:latin typeface="+mn-lt"/>
                <a:ea typeface="+mn-ea"/>
                <a:cs typeface="+mn-cs"/>
                <a:sym typeface="Helvetica"/>
              </a:defRPr>
            </a:pPr>
            <a:r>
              <a:t>Slides:</a:t>
            </a:r>
            <a:r>
              <a:rPr b="0"/>
              <a:t> &lt;</a:t>
            </a:r>
            <a:r>
              <a:rPr b="0" u="sng">
                <a:solidFill>
                  <a:srgbClr val="0000FF"/>
                </a:solidFill>
                <a:uFill>
                  <a:solidFill>
                    <a:srgbClr val="0000FF"/>
                  </a:solidFill>
                </a:uFill>
                <a:hlinkClick r:id="rId4" invalidUrl="" action="" tgtFrame="" tooltip="" history="1" highlightClick="0" endSnd="0"/>
              </a:rPr>
              <a:t>https://github.com/braddelong/public-files/blob/master/econ-115-lecture-8.pptx</a:t>
            </a:r>
            <a:r>
              <a:rPr b="0"/>
              <a:t>&gt;</a:t>
            </a: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r>
              <a:t>Do: </a:t>
            </a:r>
            <a:r>
              <a:rPr b="0"/>
              <a:t>Understanding the Great Depression &lt;</a:t>
            </a:r>
            <a:r>
              <a:rPr b="0" u="sng">
                <a:solidFill>
                  <a:srgbClr val="0000FF"/>
                </a:solidFill>
                <a:uFill>
                  <a:solidFill>
                    <a:srgbClr val="0000FF"/>
                  </a:solidFill>
                </a:uFill>
                <a:hlinkClick r:id="rId5" invalidUrl="" action="" tgtFrame="" tooltip="" history="1" highlightClick="0" endSnd="0"/>
              </a:rPr>
              <a:t>https://bcourses.berkeley.edu/courses/1487684/assignments/8052000</a:t>
            </a:r>
            <a:r>
              <a:rPr b="0"/>
              <a:t>&gt;; due Mar 8</a:t>
            </a: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p>
          <a:p>
            <a:pPr marL="0" indent="0" defTabSz="260375">
              <a:spcBef>
                <a:spcPts val="600"/>
              </a:spcBef>
              <a:buSzTx/>
              <a:buFont typeface="Arial"/>
              <a:buNone/>
              <a:defRPr b="1" sz="1608">
                <a:uFill>
                  <a:solidFill>
                    <a:srgbClr val="000000"/>
                  </a:solidFill>
                </a:uFill>
                <a:latin typeface="+mn-lt"/>
                <a:ea typeface="+mn-ea"/>
                <a:cs typeface="+mn-cs"/>
                <a:sym typeface="Helvetica"/>
              </a:defRPr>
            </a:pPr>
          </a:p>
          <a:p>
            <a:pPr marL="0" indent="0" defTabSz="260375">
              <a:spcBef>
                <a:spcPts val="600"/>
              </a:spcBef>
              <a:buSzTx/>
              <a:buFont typeface="Arial"/>
              <a:buNone/>
              <a:defRPr b="1" sz="1608">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6"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268"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71"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274"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277"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80"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81"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84"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85"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88"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89"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92"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93"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96"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9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300"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301"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To Your iClickers"/>
          <p:cNvSpPr txBox="1"/>
          <p:nvPr>
            <p:ph type="title"/>
          </p:nvPr>
        </p:nvSpPr>
        <p:spPr>
          <a:xfrm>
            <a:off x="371390" y="-1"/>
            <a:ext cx="8341552" cy="1071564"/>
          </a:xfrm>
          <a:prstGeom prst="rect">
            <a:avLst/>
          </a:prstGeom>
        </p:spPr>
        <p:txBody>
          <a:bodyPr/>
          <a:lstStyle/>
          <a:p>
            <a:pPr/>
            <a:r>
              <a:t>To Your iClickers</a:t>
            </a:r>
          </a:p>
        </p:txBody>
      </p:sp>
      <p:sp>
        <p:nvSpPr>
          <p:cNvPr id="97" name="In the abortive German communist revolution of January 1919, Petty Officer Lemmgen and his forces failed to take control of the offices of the Ministry of War because:…"/>
          <p:cNvSpPr txBox="1"/>
          <p:nvPr>
            <p:ph type="body" idx="1"/>
          </p:nvPr>
        </p:nvSpPr>
        <p:spPr>
          <a:xfrm>
            <a:off x="371390" y="1071562"/>
            <a:ext cx="8427769" cy="5311433"/>
          </a:xfrm>
          <a:prstGeom prst="rect">
            <a:avLst/>
          </a:prstGeom>
        </p:spPr>
        <p:txBody>
          <a:bodyPr anchor="t"/>
          <a:lstStyle/>
          <a:p>
            <a:pPr marL="0" indent="0" defTabSz="340935">
              <a:spcBef>
                <a:spcPts val="700"/>
              </a:spcBef>
              <a:buSzTx/>
              <a:buNone/>
              <a:defRPr b="1" sz="1992">
                <a:latin typeface="+mn-lt"/>
                <a:ea typeface="+mn-ea"/>
                <a:cs typeface="+mn-cs"/>
                <a:sym typeface="Helvetica"/>
              </a:defRPr>
            </a:pPr>
            <a:r>
              <a:t>In the abortive German communist revolution of January 1919, Petty Officer Lemmgen and his forces failed to take control of the offices of the Ministry of War because:</a:t>
            </a:r>
          </a:p>
          <a:p>
            <a:pPr marL="0" indent="0" defTabSz="340935">
              <a:spcBef>
                <a:spcPts val="700"/>
              </a:spcBef>
              <a:buSzTx/>
              <a:buNone/>
              <a:defRPr b="1" sz="1992">
                <a:latin typeface="+mn-lt"/>
                <a:ea typeface="+mn-ea"/>
                <a:cs typeface="+mn-cs"/>
                <a:sym typeface="Helvetica"/>
              </a:defRPr>
            </a:pPr>
          </a:p>
          <a:p>
            <a:pPr marL="332873" indent="-332873" defTabSz="340935">
              <a:spcBef>
                <a:spcPts val="700"/>
              </a:spcBef>
              <a:buSzPct val="100000"/>
              <a:buAutoNum type="alphaUcPeriod" startAt="1"/>
              <a:defRPr sz="1992"/>
            </a:pPr>
            <a:r>
              <a:t>Lieutenant Hamburger objected that the document authorizing him to do so was handwritten, and Lemmgen returned to Revolutionary HQ to get the document typed.</a:t>
            </a:r>
          </a:p>
          <a:p>
            <a:pPr marL="332873" indent="-332873" defTabSz="340935">
              <a:spcBef>
                <a:spcPts val="700"/>
              </a:spcBef>
              <a:buSzPct val="100000"/>
              <a:buAutoNum type="alphaUcPeriod" startAt="1"/>
              <a:defRPr sz="1992"/>
            </a:pPr>
            <a:r>
              <a:t>Lieutenant Hamburger objected that the document authorizing him to do so was not signed, and Lemmgen returned to Revolutionary HQ to get the document signed.</a:t>
            </a:r>
          </a:p>
          <a:p>
            <a:pPr marL="332873" indent="-332873" defTabSz="340935">
              <a:spcBef>
                <a:spcPts val="700"/>
              </a:spcBef>
              <a:buSzPct val="100000"/>
              <a:buAutoNum type="alphaUcPeriod" startAt="1"/>
              <a:defRPr sz="1992"/>
            </a:pPr>
            <a:r>
              <a:t>Lieutenant Hamburger objected that the Revolutionary Council that had produced the document was a bunch of traitors.</a:t>
            </a:r>
          </a:p>
          <a:p>
            <a:pPr marL="332873" indent="-332873" defTabSz="340935">
              <a:spcBef>
                <a:spcPts val="700"/>
              </a:spcBef>
              <a:buSzPct val="100000"/>
              <a:buAutoNum type="alphaUcPeriod" startAt="1"/>
              <a:defRPr sz="1992"/>
            </a:pPr>
            <a:r>
              <a:t>Lieutenant Hamburger objected that the Revolutionary Council was only made up of a minority of the leaders of the German Socialist Party.</a:t>
            </a:r>
          </a:p>
          <a:p>
            <a:pPr marL="332873" indent="-332873" defTabSz="340935">
              <a:spcBef>
                <a:spcPts val="700"/>
              </a:spcBef>
              <a:buSzPct val="100000"/>
              <a:buAutoNum type="alphaUcPeriod" startAt="1"/>
              <a:defRPr sz="1992"/>
            </a:pPr>
            <a:r>
              <a:t>None of the above.</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304"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305"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308"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311"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314"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317"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320"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23"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26"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29"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32"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Alternatives to Let-It-Alone Market Society"/>
          <p:cNvSpPr txBox="1"/>
          <p:nvPr>
            <p:ph type="title" idx="4294967295"/>
          </p:nvPr>
        </p:nvSpPr>
        <p:spPr>
          <a:xfrm>
            <a:off x="457199" y="-1"/>
            <a:ext cx="8228391" cy="1023141"/>
          </a:xfrm>
          <a:prstGeom prst="rect">
            <a:avLst/>
          </a:prstGeom>
        </p:spPr>
        <p:txBody>
          <a:bodyPr lIns="50800" tIns="50800" rIns="50800" bIns="50800"/>
          <a:lstStyle>
            <a:lvl1pPr defTabSz="238244">
              <a:defRPr sz="3132"/>
            </a:lvl1pPr>
          </a:lstStyle>
          <a:p>
            <a:pPr/>
            <a:r>
              <a:t>Alternatives to Let-It-Alone Market Society</a:t>
            </a:r>
          </a:p>
        </p:txBody>
      </p:sp>
      <p:sp>
        <p:nvSpPr>
          <p:cNvPr id="100" name="Laissez-Faire Capitalism Failed in the Depression:…"/>
          <p:cNvSpPr txBox="1"/>
          <p:nvPr>
            <p:ph type="body" sz="half" idx="4294967295"/>
          </p:nvPr>
        </p:nvSpPr>
        <p:spPr>
          <a:xfrm>
            <a:off x="457199" y="1023139"/>
            <a:ext cx="4179580" cy="5497320"/>
          </a:xfrm>
          <a:prstGeom prst="rect">
            <a:avLst/>
          </a:prstGeom>
        </p:spPr>
        <p:txBody>
          <a:bodyPr lIns="50800" tIns="50800" rIns="50800" bIns="50800" anchor="t"/>
          <a:lstStyle/>
          <a:p>
            <a:pPr marL="0" indent="0" defTabSz="309432">
              <a:spcBef>
                <a:spcPts val="1200"/>
              </a:spcBef>
              <a:buSzTx/>
              <a:buFont typeface="Arial"/>
              <a:buNone/>
              <a:defRPr b="1" sz="2160">
                <a:uFill>
                  <a:solidFill>
                    <a:srgbClr val="000000"/>
                  </a:solidFill>
                </a:uFill>
                <a:latin typeface="+mn-lt"/>
                <a:ea typeface="+mn-ea"/>
                <a:cs typeface="+mn-cs"/>
                <a:sym typeface="Helvetica"/>
              </a:defRPr>
            </a:pPr>
            <a:r>
              <a:t>Laissez-Faire Capitalism Failed in the Depression:</a:t>
            </a:r>
          </a:p>
          <a:p>
            <a:pPr marL="260773" indent="-260773" defTabSz="658368">
              <a:spcBef>
                <a:spcPts val="600"/>
              </a:spcBef>
              <a:defRPr sz="1728">
                <a:uFill>
                  <a:solidFill>
                    <a:srgbClr val="000000"/>
                  </a:solidFill>
                </a:uFill>
                <a:latin typeface="Times New Roman"/>
                <a:ea typeface="Times New Roman"/>
                <a:cs typeface="Times New Roman"/>
                <a:sym typeface="Times New Roman"/>
              </a:defRPr>
            </a:pPr>
            <a:r>
              <a:t>The aristocratic-landlord-military Old Order had bankrupted itself with WWI.</a:t>
            </a:r>
          </a:p>
          <a:p>
            <a:pPr marL="260773" indent="-260773" defTabSz="658368">
              <a:spcBef>
                <a:spcPts val="600"/>
              </a:spcBef>
              <a:defRPr sz="1728">
                <a:uFill>
                  <a:solidFill>
                    <a:srgbClr val="000000"/>
                  </a:solidFill>
                </a:uFill>
                <a:latin typeface="Times New Roman"/>
                <a:ea typeface="Times New Roman"/>
                <a:cs typeface="Times New Roman"/>
                <a:sym typeface="Times New Roman"/>
              </a:defRPr>
            </a:pPr>
            <a:r>
              <a:t>The financial-business Old Order bankrupted itself with its insistence on austerity and on the gold standard—“tough it out” </a:t>
            </a:r>
          </a:p>
          <a:p>
            <a:pPr marL="260773" indent="-260773" defTabSz="658368">
              <a:spcBef>
                <a:spcPts val="600"/>
              </a:spcBef>
              <a:defRPr sz="1728">
                <a:uFill>
                  <a:solidFill>
                    <a:srgbClr val="000000"/>
                  </a:solidFill>
                </a:uFill>
                <a:latin typeface="Times New Roman"/>
                <a:ea typeface="Times New Roman"/>
                <a:cs typeface="Times New Roman"/>
                <a:sym typeface="Times New Roman"/>
              </a:defRPr>
            </a:pPr>
            <a:r>
              <a:t>Socialists confidently predicted that capitalist breakdown would empower left-wing revolution</a:t>
            </a:r>
          </a:p>
          <a:p>
            <a:pPr lvl="1" marL="580813" indent="-260773" defTabSz="658368">
              <a:spcBef>
                <a:spcPts val="600"/>
              </a:spcBef>
              <a:defRPr sz="1728">
                <a:uFill>
                  <a:solidFill>
                    <a:srgbClr val="000000"/>
                  </a:solidFill>
                </a:uFill>
                <a:latin typeface="Times New Roman"/>
                <a:ea typeface="Times New Roman"/>
                <a:cs typeface="Times New Roman"/>
                <a:sym typeface="Times New Roman"/>
              </a:defRPr>
            </a:pPr>
            <a:r>
              <a:t>Their parties had grown with urbanization, industrialization, visible high inequality, and prosperity…</a:t>
            </a:r>
          </a:p>
          <a:p>
            <a:pPr marL="260773" indent="-260773" defTabSz="658368">
              <a:spcBef>
                <a:spcPts val="600"/>
              </a:spcBef>
              <a:defRPr sz="1728">
                <a:uFill>
                  <a:solidFill>
                    <a:srgbClr val="000000"/>
                  </a:solidFill>
                </a:uFill>
                <a:latin typeface="Times New Roman"/>
                <a:ea typeface="Times New Roman"/>
                <a:cs typeface="Times New Roman"/>
                <a:sym typeface="Times New Roman"/>
              </a:defRPr>
            </a:pPr>
            <a:r>
              <a:t>But by and large the swing was to the right, rather than to the left</a:t>
            </a:r>
          </a:p>
          <a:p>
            <a:pPr lvl="1" marL="580813" indent="-260773" defTabSz="658368">
              <a:spcBef>
                <a:spcPts val="600"/>
              </a:spcBef>
              <a:defRPr sz="1728">
                <a:uFill>
                  <a:solidFill>
                    <a:srgbClr val="000000"/>
                  </a:solidFill>
                </a:uFill>
                <a:latin typeface="Times New Roman"/>
                <a:ea typeface="Times New Roman"/>
                <a:cs typeface="Times New Roman"/>
                <a:sym typeface="Times New Roman"/>
              </a:defRPr>
            </a:pPr>
            <a:r>
              <a:t>Except in the United States</a:t>
            </a:r>
          </a:p>
        </p:txBody>
      </p:sp>
      <p:pic>
        <p:nvPicPr>
          <p:cNvPr id="101" name="Image" descr="Image"/>
          <p:cNvPicPr>
            <a:picLocks noChangeAspect="0"/>
          </p:cNvPicPr>
          <p:nvPr/>
        </p:nvPicPr>
        <p:blipFill>
          <a:blip r:embed="rId2">
            <a:extLst/>
          </a:blip>
          <a:stretch>
            <a:fillRect/>
          </a:stretch>
        </p:blipFill>
        <p:spPr>
          <a:xfrm>
            <a:off x="4636778" y="1518046"/>
            <a:ext cx="4127243" cy="5109186"/>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35"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38"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41"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44"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47"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50"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51"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5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5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6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63"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64"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What Was the Alternative Going to Be?"/>
          <p:cNvSpPr txBox="1"/>
          <p:nvPr>
            <p:ph type="title"/>
          </p:nvPr>
        </p:nvSpPr>
        <p:spPr>
          <a:xfrm>
            <a:off x="331376" y="0"/>
            <a:ext cx="8432645"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What Was the Alternative Going to Be?</a:t>
            </a:r>
          </a:p>
        </p:txBody>
      </p:sp>
      <p:sp>
        <p:nvSpPr>
          <p:cNvPr id="104" name="Socialists thought that the alternative should be some form of communism:…"/>
          <p:cNvSpPr txBox="1"/>
          <p:nvPr>
            <p:ph type="body" sz="half" idx="1"/>
          </p:nvPr>
        </p:nvSpPr>
        <p:spPr>
          <a:xfrm>
            <a:off x="331376" y="1518046"/>
            <a:ext cx="4305403" cy="5109186"/>
          </a:xfrm>
          <a:prstGeom prst="rect">
            <a:avLst/>
          </a:prstGeom>
        </p:spPr>
        <p:txBody>
          <a:bodyPr anchor="t"/>
          <a:lstStyle/>
          <a:p>
            <a:pPr marL="0" indent="0" defTabSz="377904">
              <a:spcBef>
                <a:spcPts val="700"/>
              </a:spcBef>
              <a:buSzTx/>
              <a:buNone/>
              <a:defRPr b="1" sz="2024">
                <a:latin typeface="+mn-lt"/>
                <a:ea typeface="+mn-ea"/>
                <a:cs typeface="+mn-cs"/>
                <a:sym typeface="Helvetica"/>
              </a:defRPr>
            </a:pPr>
            <a:r>
              <a:t>Socialists thought that the alternative should be some form of communism:</a:t>
            </a:r>
          </a:p>
          <a:p>
            <a:pPr marL="202932" indent="-202932" defTabSz="377904">
              <a:spcBef>
                <a:spcPts val="700"/>
              </a:spcBef>
              <a:buSzPct val="100000"/>
              <a:defRPr sz="2024">
                <a:latin typeface="Times New Roman"/>
                <a:ea typeface="Times New Roman"/>
                <a:cs typeface="Times New Roman"/>
                <a:sym typeface="Times New Roman"/>
              </a:defRPr>
            </a:pPr>
            <a:r>
              <a:t>Collective ownership and conscious management to avoid “irrationalities”</a:t>
            </a:r>
          </a:p>
          <a:p>
            <a:pPr marL="249907" indent="-249907" defTabSz="377904">
              <a:spcBef>
                <a:spcPts val="700"/>
              </a:spcBef>
              <a:defRPr sz="2024">
                <a:latin typeface="Times New Roman"/>
                <a:ea typeface="Times New Roman"/>
                <a:cs typeface="Times New Roman"/>
                <a:sym typeface="Times New Roman"/>
              </a:defRPr>
            </a:pPr>
            <a:r>
              <a:t>Nationalists thought that the problem was that the global international economy was run for the benefit of rich foreigners and parasitic financiers</a:t>
            </a:r>
          </a:p>
          <a:p>
            <a:pPr lvl="1" marL="658847" indent="-249907" defTabSz="377904">
              <a:spcBef>
                <a:spcPts val="700"/>
              </a:spcBef>
              <a:defRPr sz="2024">
                <a:latin typeface="Times New Roman"/>
                <a:ea typeface="Times New Roman"/>
                <a:cs typeface="Times New Roman"/>
                <a:sym typeface="Times New Roman"/>
              </a:defRPr>
            </a:pPr>
            <a:r>
              <a:t>Especially Jews</a:t>
            </a:r>
          </a:p>
          <a:p>
            <a:pPr lvl="1" marL="658847" indent="-249907" defTabSz="377904">
              <a:spcBef>
                <a:spcPts val="700"/>
              </a:spcBef>
              <a:defRPr sz="2024">
                <a:latin typeface="Times New Roman"/>
                <a:ea typeface="Times New Roman"/>
                <a:cs typeface="Times New Roman"/>
                <a:sym typeface="Times New Roman"/>
              </a:defRPr>
            </a:pPr>
            <a:r>
              <a:t>Proletarian </a:t>
            </a:r>
            <a:r>
              <a:rPr i="1"/>
              <a:t>nations</a:t>
            </a:r>
            <a:r>
              <a:t> that were unfairly deprived of resources and markets by imperial powers (like Britain, and France), rather than proletarian </a:t>
            </a:r>
            <a:r>
              <a:rPr i="1"/>
              <a:t>classes…</a:t>
            </a:r>
          </a:p>
        </p:txBody>
      </p:sp>
      <p:pic>
        <p:nvPicPr>
          <p:cNvPr id="105" name="Image" descr="Image"/>
          <p:cNvPicPr>
            <a:picLocks noChangeAspect="0"/>
          </p:cNvPicPr>
          <p:nvPr/>
        </p:nvPicPr>
        <p:blipFill>
          <a:blip r:embed="rId2">
            <a:extLst/>
          </a:blip>
          <a:stretch>
            <a:fillRect/>
          </a:stretch>
        </p:blipFill>
        <p:spPr>
          <a:xfrm>
            <a:off x="4636778" y="1518046"/>
            <a:ext cx="4127243" cy="5109186"/>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67"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68"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71"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72"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75"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76"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79"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80"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83"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84"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85"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88"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89"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90"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93"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94"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97"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98"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0"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40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402"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403"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404"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407"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408"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409"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To Your iClickers"/>
          <p:cNvSpPr txBox="1"/>
          <p:nvPr>
            <p:ph type="title"/>
          </p:nvPr>
        </p:nvSpPr>
        <p:spPr>
          <a:xfrm>
            <a:off x="371390" y="-1"/>
            <a:ext cx="8341552" cy="1071564"/>
          </a:xfrm>
          <a:prstGeom prst="rect">
            <a:avLst/>
          </a:prstGeom>
        </p:spPr>
        <p:txBody>
          <a:bodyPr/>
          <a:lstStyle/>
          <a:p>
            <a:pPr/>
            <a:r>
              <a:t>To Your iClickers</a:t>
            </a:r>
          </a:p>
        </p:txBody>
      </p:sp>
      <p:sp>
        <p:nvSpPr>
          <p:cNvPr id="108" name="World War I started when:…"/>
          <p:cNvSpPr txBox="1"/>
          <p:nvPr>
            <p:ph type="body" idx="1"/>
          </p:nvPr>
        </p:nvSpPr>
        <p:spPr>
          <a:xfrm>
            <a:off x="371390" y="1071562"/>
            <a:ext cx="8427769" cy="5311433"/>
          </a:xfrm>
          <a:prstGeom prst="rect">
            <a:avLst/>
          </a:prstGeom>
        </p:spPr>
        <p:txBody>
          <a:bodyPr anchor="t"/>
          <a:lstStyle/>
          <a:p>
            <a:pPr marL="0" indent="0" defTabSz="336827">
              <a:spcBef>
                <a:spcPts val="600"/>
              </a:spcBef>
              <a:buSzTx/>
              <a:buNone/>
              <a:defRPr b="1" sz="1968">
                <a:latin typeface="+mn-lt"/>
                <a:ea typeface="+mn-ea"/>
                <a:cs typeface="+mn-cs"/>
                <a:sym typeface="Helvetica"/>
              </a:defRPr>
            </a:pPr>
            <a:r>
              <a:t>World War I started when:</a:t>
            </a:r>
          </a:p>
          <a:p>
            <a:pPr marL="0" indent="0" defTabSz="336827">
              <a:spcBef>
                <a:spcPts val="600"/>
              </a:spcBef>
              <a:buSzTx/>
              <a:buNone/>
              <a:defRPr b="1" sz="1968">
                <a:latin typeface="+mn-lt"/>
                <a:ea typeface="+mn-ea"/>
                <a:cs typeface="+mn-cs"/>
                <a:sym typeface="Helvetica"/>
              </a:defRPr>
            </a:pPr>
          </a:p>
          <a:p>
            <a:pPr marL="328863" indent="-328863" defTabSz="336827">
              <a:spcBef>
                <a:spcPts val="600"/>
              </a:spcBef>
              <a:buSzPct val="100000"/>
              <a:buAutoNum type="alphaUcPeriod" startAt="1"/>
              <a:defRPr sz="1968"/>
            </a:pPr>
            <a:r>
              <a:t>Austria-Hungary attacked Serbia on August 1, 1914; Austria-Hungary declared war on Russia on August 3; Germany attacked Belgium on August 6; and Germany declared war on Russia on August 12</a:t>
            </a:r>
          </a:p>
          <a:p>
            <a:pPr marL="328863" indent="-328863" defTabSz="336827">
              <a:spcBef>
                <a:spcPts val="600"/>
              </a:spcBef>
              <a:buSzPct val="100000"/>
              <a:buAutoNum type="alphaUcPeriod" startAt="1"/>
              <a:defRPr sz="1968"/>
            </a:pPr>
            <a:r>
              <a:t>Britain attacked Belgium on August 1, 1914; Germany declared war on Britain on August 3, 1914; Austria-Hungary attacked Serbia on August 6; and Austria-Hungary declared war on Russia on August 12</a:t>
            </a:r>
          </a:p>
          <a:p>
            <a:pPr marL="328863" indent="-328863" defTabSz="336827">
              <a:spcBef>
                <a:spcPts val="600"/>
              </a:spcBef>
              <a:buSzPct val="100000"/>
              <a:buAutoNum type="alphaUcPeriod" startAt="1"/>
              <a:defRPr sz="1968"/>
            </a:pPr>
            <a:r>
              <a:t>Germany declared war on Russia on August 1, 1914; Germany attacked Belgium on August 3; Austria-Hungary declared war on Russia on August 6; and Austria-Hungary attacked Serbia on August 12</a:t>
            </a:r>
          </a:p>
          <a:p>
            <a:pPr marL="328863" indent="-328863" defTabSz="336827">
              <a:spcBef>
                <a:spcPts val="600"/>
              </a:spcBef>
              <a:buSzPct val="100000"/>
              <a:buAutoNum type="alphaUcPeriod" startAt="1"/>
              <a:defRPr sz="1968"/>
            </a:pPr>
            <a:r>
              <a:t>Austria-Hungary declared war on Russia on August 1,1914; Austria-Hungary attacked Serbia on August 3; Germany attacked Belgium on August 6; and Germany declared war on Russia on August 12</a:t>
            </a:r>
          </a:p>
          <a:p>
            <a:pPr marL="328863" indent="-328863" defTabSz="336827">
              <a:spcBef>
                <a:spcPts val="600"/>
              </a:spcBef>
              <a:buSzPct val="100000"/>
              <a:buAutoNum type="alphaUcPeriod" startAt="1"/>
              <a:defRPr sz="1968"/>
            </a:pPr>
            <a:r>
              <a:t>None of the above.</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412"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413"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416"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417"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420"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421"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24"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27"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30"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33"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436"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39"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40"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43"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44"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45"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